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4.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1"/>
  </p:notesMasterIdLst>
  <p:handoutMasterIdLst>
    <p:handoutMasterId r:id="rId32"/>
  </p:handoutMasterIdLst>
  <p:sldIdLst>
    <p:sldId id="256" r:id="rId2"/>
    <p:sldId id="285" r:id="rId3"/>
    <p:sldId id="266" r:id="rId4"/>
    <p:sldId id="281" r:id="rId5"/>
    <p:sldId id="284" r:id="rId6"/>
    <p:sldId id="275" r:id="rId7"/>
    <p:sldId id="276" r:id="rId8"/>
    <p:sldId id="282" r:id="rId9"/>
    <p:sldId id="258" r:id="rId10"/>
    <p:sldId id="263" r:id="rId11"/>
    <p:sldId id="289" r:id="rId12"/>
    <p:sldId id="290" r:id="rId13"/>
    <p:sldId id="269" r:id="rId14"/>
    <p:sldId id="273" r:id="rId15"/>
    <p:sldId id="262" r:id="rId16"/>
    <p:sldId id="272" r:id="rId17"/>
    <p:sldId id="271" r:id="rId18"/>
    <p:sldId id="274" r:id="rId19"/>
    <p:sldId id="257" r:id="rId20"/>
    <p:sldId id="286" r:id="rId21"/>
    <p:sldId id="287" r:id="rId22"/>
    <p:sldId id="265" r:id="rId23"/>
    <p:sldId id="277" r:id="rId24"/>
    <p:sldId id="278" r:id="rId25"/>
    <p:sldId id="270" r:id="rId26"/>
    <p:sldId id="267" r:id="rId27"/>
    <p:sldId id="283" r:id="rId28"/>
    <p:sldId id="288" r:id="rId29"/>
    <p:sldId id="280" r:id="rId30"/>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ngh, Shubham" initials="SS" lastIdx="4" clrIdx="0">
    <p:extLst>
      <p:ext uri="{19B8F6BF-5375-455C-9EA6-DF929625EA0E}">
        <p15:presenceInfo xmlns:p15="http://schemas.microsoft.com/office/powerpoint/2012/main" userId="S::sgssing2@liverpool.ac.uk::26daba49-4452-43f4-9807-5245254f9344" providerId="AD"/>
      </p:ext>
    </p:extLst>
  </p:cmAuthor>
  <p:cmAuthor id="2" name="Shoukat, Usman" initials="SU" lastIdx="6" clrIdx="1">
    <p:extLst>
      <p:ext uri="{19B8F6BF-5375-455C-9EA6-DF929625EA0E}">
        <p15:presenceInfo xmlns:p15="http://schemas.microsoft.com/office/powerpoint/2012/main" userId="S::sgushouk@liverpool.ac.uk::addc4fdf-3a0b-424e-8b94-6f997b2c532b" providerId="AD"/>
      </p:ext>
    </p:extLst>
  </p:cmAuthor>
  <p:cmAuthor id="3" name="Chong, Jone" initials="CJ" lastIdx="5" clrIdx="2">
    <p:extLst>
      <p:ext uri="{19B8F6BF-5375-455C-9EA6-DF929625EA0E}">
        <p15:presenceInfo xmlns:p15="http://schemas.microsoft.com/office/powerpoint/2012/main" userId="S::sgjchong@liverpool.ac.uk::d28c3e88-5f42-4570-bfd6-392a9afb1c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20C7D-FBEC-ABF4-69D3-0DCD261B809D}" v="889" dt="2021-02-25T09:49:15.737"/>
    <p1510:client id="{26607143-ABF9-C72F-C817-9AC143535E39}" v="2" dt="2021-02-24T12:49:08.805"/>
    <p1510:client id="{2DD044FE-236A-D44A-A38E-2B7F1B5C0B7F}" v="3612" dt="2021-02-25T12:04:41.778"/>
    <p1510:client id="{48857BAD-151C-2B62-FCC1-6C12CC65704F}" v="154" dt="2021-02-24T21:31:21.659"/>
    <p1510:client id="{6223D520-CEE2-9343-A0AB-583B5E781963}" v="1" dt="2021-02-25T11:55:06.033"/>
    <p1510:client id="{E2385A42-B0CE-EC2F-AFD3-21A36DF04CCE}" v="237" dt="2021-02-25T11:48:19.5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3" autoAdjust="0"/>
    <p:restoredTop sz="84474" autoAdjust="0"/>
  </p:normalViewPr>
  <p:slideViewPr>
    <p:cSldViewPr>
      <p:cViewPr varScale="1">
        <p:scale>
          <a:sx n="148" d="100"/>
          <a:sy n="148" d="100"/>
        </p:scale>
        <p:origin x="1312"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2-17T07:07:57.705" idx="1">
    <p:pos x="10" y="10"/>
    <p:text>Slides like  motivation and goals should be in the start
</p:text>
    <p:extLst>
      <p:ext uri="{C676402C-5697-4E1C-873F-D02D1690AC5C}">
        <p15:threadingInfo xmlns:p15="http://schemas.microsoft.com/office/powerpoint/2012/main" timeZoneBias="480"/>
      </p:ext>
    </p:extLst>
  </p:cm>
  <p:cm authorId="3" dt="2021-02-17T12:30:29.400" idx="1">
    <p:pos x="5325" y="900"/>
    <p:text>Rephrase it so the audience understands what we truly focus on.
mention: possible additional implementations of : 
image recognition etc
</p:text>
    <p:extLst>
      <p:ext uri="{C676402C-5697-4E1C-873F-D02D1690AC5C}">
        <p15:threadingInfo xmlns:p15="http://schemas.microsoft.com/office/powerpoint/2012/main" timeZoneBias="480"/>
      </p:ext>
    </p:extLst>
  </p:cm>
  <p:cm authorId="3" dt="2021-02-17T12:34:18.045" idx="3">
    <p:pos x="106" y="106"/>
    <p:text>Rename title to Our Vision for the Ultimate Marketplace.
</p:text>
    <p:extLst>
      <p:ext uri="{C676402C-5697-4E1C-873F-D02D1690AC5C}">
        <p15:threadingInfo xmlns:p15="http://schemas.microsoft.com/office/powerpoint/2012/main" timeZoneBias="480"/>
      </p:ext>
    </p:extLst>
  </p:cm>
  <p:cm authorId="3" dt="2021-02-17T12:35:07.281" idx="4">
    <p:pos x="106" y="202"/>
    <p:text>hard to justify a goal if it is not covered in the project
</p:text>
    <p:extLst>
      <p:ext uri="{C676402C-5697-4E1C-873F-D02D1690AC5C}">
        <p15:threadingInfo xmlns:p15="http://schemas.microsoft.com/office/powerpoint/2012/main" timeZoneBias="480">
          <p15:parentCm authorId="3"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24T01:16:08.773" idx="4">
    <p:pos x="10" y="10"/>
    <p:text>I think 10 and 9 slides should interchange order?</p:text>
    <p:extLst>
      <p:ext uri="{C676402C-5697-4E1C-873F-D02D1690AC5C}">
        <p15:threadingInfo xmlns:p15="http://schemas.microsoft.com/office/powerpoint/2012/main" timeZoneBias="-330"/>
      </p:ext>
    </p:extLst>
  </p:cm>
  <p:cm authorId="2" dt="2021-02-23T11:48:25.867" idx="6">
    <p:pos x="10" y="106"/>
    <p:text>was thinking same
</p:text>
    <p:extLst>
      <p:ext uri="{C676402C-5697-4E1C-873F-D02D1690AC5C}">
        <p15:threadingInfo xmlns:p15="http://schemas.microsoft.com/office/powerpoint/2012/main" timeZoneBias="480">
          <p15:parentCm authorId="1"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2-17T12:24:19.122" idx="5">
    <p:pos x="10" y="10"/>
    <p:text>need clarity on grammer and sentence structure
</p:text>
    <p:extLst>
      <p:ext uri="{C676402C-5697-4E1C-873F-D02D1690AC5C}">
        <p15:threadingInfo xmlns:p15="http://schemas.microsoft.com/office/powerpoint/2012/main" timeZoneBias="480"/>
      </p:ext>
    </p:extLst>
  </p:cm>
  <p:cm authorId="3" dt="2021-02-23T12:01:14.015" idx="5">
    <p:pos x="5324" y="897"/>
    <p:text>fixed grammar and wording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2-17T12:21:04.164" idx="3">
    <p:pos x="10" y="10"/>
    <p:text>Can be redundant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2-17T07:10:16.817" idx="2">
    <p:pos x="10" y="10"/>
    <p:text>We can also include slides on how we are planning to complete the project. Like time frame and  work distribution. only a suggestion
</p:text>
    <p:extLst>
      <p:ext uri="{C676402C-5697-4E1C-873F-D02D1690AC5C}">
        <p15:threadingInfo xmlns:p15="http://schemas.microsoft.com/office/powerpoint/2012/main" timeZoneBias="480"/>
      </p:ext>
    </p:extLst>
  </p:cm>
  <p:cm authorId="2" dt="2021-02-17T12:21:41.680" idx="4">
    <p:pos x="106" y="106"/>
    <p:text>Can be removed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21-02-17T12:31:15.932" idx="2">
    <p:pos x="10" y="10"/>
    <p:text>Can be rephrased for a general description or be removed
</p:text>
    <p:extLst>
      <p:ext uri="{C676402C-5697-4E1C-873F-D02D1690AC5C}">
        <p15:threadingInfo xmlns:p15="http://schemas.microsoft.com/office/powerpoint/2012/main" timeZoneBias="480"/>
      </p:ext>
    </p:extLst>
  </p:cm>
  <p:cm authorId="1" dt="2021-02-18T02:35:21.086" idx="3">
    <p:pos x="106" y="106"/>
    <p:text>Please review the highlighted text</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BF1E0-B3F2-A041-9C57-972EA0D787B9}"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EC043AEF-0FF1-9B4F-8F2F-FD97404B9B20}">
      <dgm:prSet phldrT="[Text]" custT="1"/>
      <dgm:spPr/>
      <dgm:t>
        <a:bodyPr/>
        <a:lstStyle/>
        <a:p>
          <a:r>
            <a:rPr lang="en-US" altLang="x-none" sz="1000" dirty="0"/>
            <a:t>Classification</a:t>
          </a:r>
        </a:p>
        <a:p>
          <a:r>
            <a:rPr lang="en-US" altLang="x-none" sz="1000" dirty="0"/>
            <a:t>+</a:t>
          </a:r>
        </a:p>
        <a:p>
          <a:r>
            <a:rPr lang="en-US" altLang="x-none" sz="1000" dirty="0"/>
            <a:t>Categorization</a:t>
          </a:r>
          <a:endParaRPr lang="en-GB" sz="1000" dirty="0"/>
        </a:p>
      </dgm:t>
    </dgm:pt>
    <dgm:pt modelId="{8AD854DE-9210-0B44-8146-34AD6624AD7D}" type="parTrans" cxnId="{0806218D-6126-8244-94A0-4A36437A10AA}">
      <dgm:prSet/>
      <dgm:spPr/>
      <dgm:t>
        <a:bodyPr/>
        <a:lstStyle/>
        <a:p>
          <a:endParaRPr lang="en-GB"/>
        </a:p>
      </dgm:t>
    </dgm:pt>
    <dgm:pt modelId="{DDD746D0-5FD4-DB43-A7BB-6D82A3042923}" type="sibTrans" cxnId="{0806218D-6126-8244-94A0-4A36437A10AA}">
      <dgm:prSet/>
      <dgm:spPr>
        <a:ln w="19050">
          <a:solidFill>
            <a:schemeClr val="bg2">
              <a:lumMod val="50000"/>
            </a:schemeClr>
          </a:solidFill>
          <a:tailEnd type="triangle"/>
        </a:ln>
      </dgm:spPr>
      <dgm:t>
        <a:bodyPr/>
        <a:lstStyle/>
        <a:p>
          <a:endParaRPr lang="en-GB"/>
        </a:p>
      </dgm:t>
    </dgm:pt>
    <dgm:pt modelId="{673BFFE8-A70C-E144-BC44-158E234AF3DC}">
      <dgm:prSet phldrT="[Text]" custT="1"/>
      <dgm:spPr/>
      <dgm:t>
        <a:bodyPr/>
        <a:lstStyle/>
        <a:p>
          <a:r>
            <a:rPr lang="en-US" altLang="x-none" sz="1000" dirty="0"/>
            <a:t>Pricing </a:t>
          </a:r>
        </a:p>
        <a:p>
          <a:r>
            <a:rPr lang="en-US" altLang="x-none" sz="1000" dirty="0"/>
            <a:t>+ </a:t>
          </a:r>
        </a:p>
        <a:p>
          <a:r>
            <a:rPr lang="en-US" altLang="x-none" sz="1000" dirty="0"/>
            <a:t>Prediction Time</a:t>
          </a:r>
          <a:endParaRPr lang="en-GB" sz="1000" dirty="0"/>
        </a:p>
      </dgm:t>
    </dgm:pt>
    <dgm:pt modelId="{DF805BBE-FE40-6B4C-B0C5-371265C63496}" type="parTrans" cxnId="{884ACE44-47D0-4047-9750-4C3910D352E2}">
      <dgm:prSet/>
      <dgm:spPr/>
      <dgm:t>
        <a:bodyPr/>
        <a:lstStyle/>
        <a:p>
          <a:endParaRPr lang="en-GB"/>
        </a:p>
      </dgm:t>
    </dgm:pt>
    <dgm:pt modelId="{721B0344-A86D-904E-8AD4-1FF0844ED5F8}" type="sibTrans" cxnId="{884ACE44-47D0-4047-9750-4C3910D352E2}">
      <dgm:prSet/>
      <dgm:spPr>
        <a:ln w="19050">
          <a:solidFill>
            <a:schemeClr val="bg2">
              <a:lumMod val="50000"/>
            </a:schemeClr>
          </a:solidFill>
          <a:tailEnd type="triangle"/>
        </a:ln>
      </dgm:spPr>
      <dgm:t>
        <a:bodyPr/>
        <a:lstStyle/>
        <a:p>
          <a:endParaRPr lang="en-GB"/>
        </a:p>
      </dgm:t>
    </dgm:pt>
    <dgm:pt modelId="{A03E0D62-8FBE-6547-838C-EBC6048EF7B4}">
      <dgm:prSet phldrT="[Text]" custT="1"/>
      <dgm:spPr/>
      <dgm:t>
        <a:bodyPr/>
        <a:lstStyle/>
        <a:p>
          <a:r>
            <a:rPr lang="en-US" altLang="x-none" sz="1000" dirty="0"/>
            <a:t>Sorting</a:t>
          </a:r>
        </a:p>
        <a:p>
          <a:r>
            <a:rPr lang="en-US" altLang="x-none" sz="1000" dirty="0"/>
            <a:t>+</a:t>
          </a:r>
        </a:p>
        <a:p>
          <a:r>
            <a:rPr lang="en-US" altLang="x-none" sz="1000" dirty="0"/>
            <a:t>Searching </a:t>
          </a:r>
        </a:p>
      </dgm:t>
    </dgm:pt>
    <dgm:pt modelId="{5D0811D8-B5AA-454D-96CB-782D2995A698}" type="parTrans" cxnId="{E46FE0B5-578C-4C4D-8FA1-896DBE2CFDEC}">
      <dgm:prSet/>
      <dgm:spPr/>
      <dgm:t>
        <a:bodyPr/>
        <a:lstStyle/>
        <a:p>
          <a:endParaRPr lang="en-GB"/>
        </a:p>
      </dgm:t>
    </dgm:pt>
    <dgm:pt modelId="{544A84F9-F2EB-714C-8677-0FCE9315D0B7}" type="sibTrans" cxnId="{E46FE0B5-578C-4C4D-8FA1-896DBE2CFDEC}">
      <dgm:prSet/>
      <dgm:spPr>
        <a:ln w="19050">
          <a:solidFill>
            <a:schemeClr val="bg2">
              <a:lumMod val="50000"/>
            </a:schemeClr>
          </a:solidFill>
          <a:tailEnd type="triangle"/>
        </a:ln>
      </dgm:spPr>
      <dgm:t>
        <a:bodyPr/>
        <a:lstStyle/>
        <a:p>
          <a:endParaRPr lang="en-GB"/>
        </a:p>
      </dgm:t>
    </dgm:pt>
    <dgm:pt modelId="{3FD8191B-C955-C947-8D2B-080D8F742C99}">
      <dgm:prSet phldrT="[Text]" custT="1"/>
      <dgm:spPr/>
      <dgm:t>
        <a:bodyPr/>
        <a:lstStyle/>
        <a:p>
          <a:r>
            <a:rPr lang="en-US" sz="1200" dirty="0"/>
            <a:t>Learning</a:t>
          </a:r>
          <a:endParaRPr lang="en-GB" sz="1200" dirty="0"/>
        </a:p>
      </dgm:t>
    </dgm:pt>
    <dgm:pt modelId="{106DDEA4-BE10-5C42-AD6F-D861A7309D59}" type="parTrans" cxnId="{3EFF2914-D174-154F-A95E-524BA18EF51E}">
      <dgm:prSet/>
      <dgm:spPr/>
      <dgm:t>
        <a:bodyPr/>
        <a:lstStyle/>
        <a:p>
          <a:endParaRPr lang="en-GB"/>
        </a:p>
      </dgm:t>
    </dgm:pt>
    <dgm:pt modelId="{39DBEFBF-0CC4-1644-8C34-730F21E3DCDF}" type="sibTrans" cxnId="{3EFF2914-D174-154F-A95E-524BA18EF51E}">
      <dgm:prSet/>
      <dgm:spPr>
        <a:ln w="19050">
          <a:solidFill>
            <a:schemeClr val="bg2">
              <a:lumMod val="50000"/>
            </a:schemeClr>
          </a:solidFill>
          <a:tailEnd type="triangle"/>
        </a:ln>
      </dgm:spPr>
      <dgm:t>
        <a:bodyPr/>
        <a:lstStyle/>
        <a:p>
          <a:endParaRPr lang="en-GB"/>
        </a:p>
      </dgm:t>
    </dgm:pt>
    <dgm:pt modelId="{8F1ED4DF-9A16-EE45-A8FD-A969F1C1243A}">
      <dgm:prSet phldrT="[Text]" custT="1"/>
      <dgm:spPr/>
      <dgm:t>
        <a:bodyPr/>
        <a:lstStyle/>
        <a:p>
          <a:r>
            <a:rPr lang="en-US" sz="1100" dirty="0"/>
            <a:t>Optimization</a:t>
          </a:r>
          <a:endParaRPr lang="en-GB" sz="1200" dirty="0"/>
        </a:p>
      </dgm:t>
    </dgm:pt>
    <dgm:pt modelId="{6C84B5C8-BBB1-B84B-BEE4-EB0DB5E57D69}" type="parTrans" cxnId="{0C2FC640-6590-A74B-B2DD-F2A5077D1E7A}">
      <dgm:prSet/>
      <dgm:spPr/>
      <dgm:t>
        <a:bodyPr/>
        <a:lstStyle/>
        <a:p>
          <a:endParaRPr lang="en-GB"/>
        </a:p>
      </dgm:t>
    </dgm:pt>
    <dgm:pt modelId="{C569D36A-DA65-C342-8ED2-84DD9E96DB02}" type="sibTrans" cxnId="{0C2FC640-6590-A74B-B2DD-F2A5077D1E7A}">
      <dgm:prSet/>
      <dgm:spPr>
        <a:ln w="19050">
          <a:solidFill>
            <a:schemeClr val="bg2">
              <a:lumMod val="50000"/>
            </a:schemeClr>
          </a:solidFill>
          <a:tailEnd type="triangle" w="lg" len="lg"/>
        </a:ln>
      </dgm:spPr>
      <dgm:t>
        <a:bodyPr/>
        <a:lstStyle/>
        <a:p>
          <a:endParaRPr lang="en-GB"/>
        </a:p>
      </dgm:t>
    </dgm:pt>
    <dgm:pt modelId="{E855074F-4D18-6040-A252-69ED27C41598}">
      <dgm:prSet custT="1"/>
      <dgm:spPr/>
      <dgm:t>
        <a:bodyPr/>
        <a:lstStyle/>
        <a:p>
          <a:r>
            <a:rPr lang="en-US" sz="1200" dirty="0"/>
            <a:t>Review</a:t>
          </a:r>
        </a:p>
      </dgm:t>
    </dgm:pt>
    <dgm:pt modelId="{045AFCE0-989F-594D-9E5C-395543333336}" type="parTrans" cxnId="{A3C7114F-930C-924D-9CD9-43CE43394517}">
      <dgm:prSet/>
      <dgm:spPr/>
      <dgm:t>
        <a:bodyPr/>
        <a:lstStyle/>
        <a:p>
          <a:endParaRPr lang="en-GB"/>
        </a:p>
      </dgm:t>
    </dgm:pt>
    <dgm:pt modelId="{9B9E9DD5-8E97-554E-B402-92233C67F127}" type="sibTrans" cxnId="{A3C7114F-930C-924D-9CD9-43CE43394517}">
      <dgm:prSet/>
      <dgm:spPr>
        <a:ln w="19050">
          <a:solidFill>
            <a:schemeClr val="bg1"/>
          </a:solidFill>
        </a:ln>
      </dgm:spPr>
      <dgm:t>
        <a:bodyPr/>
        <a:lstStyle/>
        <a:p>
          <a:endParaRPr lang="en-GB"/>
        </a:p>
      </dgm:t>
    </dgm:pt>
    <dgm:pt modelId="{3E39384D-E942-874F-B283-8EC12164FD2D}">
      <dgm:prSet phldrT="[Text]" custT="1"/>
      <dgm:spPr/>
      <dgm:t>
        <a:bodyPr/>
        <a:lstStyle/>
        <a:p>
          <a:r>
            <a:rPr lang="en-US" altLang="x-none" sz="1050" dirty="0"/>
            <a:t>Matching</a:t>
          </a:r>
          <a:r>
            <a:rPr lang="en-US" altLang="x-none" sz="900" dirty="0"/>
            <a:t> </a:t>
          </a:r>
          <a:endParaRPr lang="en-GB" sz="900" dirty="0"/>
        </a:p>
      </dgm:t>
    </dgm:pt>
    <dgm:pt modelId="{8DF525FA-AF92-7242-9383-5590314212EF}" type="parTrans" cxnId="{F4F12E06-006B-C74E-A724-C924D4760B11}">
      <dgm:prSet/>
      <dgm:spPr/>
      <dgm:t>
        <a:bodyPr/>
        <a:lstStyle/>
        <a:p>
          <a:endParaRPr lang="en-GB"/>
        </a:p>
      </dgm:t>
    </dgm:pt>
    <dgm:pt modelId="{D209F11A-B789-1547-929B-0A8FD498DC65}" type="sibTrans" cxnId="{F4F12E06-006B-C74E-A724-C924D4760B11}">
      <dgm:prSet/>
      <dgm:spPr>
        <a:ln w="19050">
          <a:solidFill>
            <a:schemeClr val="bg2">
              <a:lumMod val="50000"/>
            </a:schemeClr>
          </a:solidFill>
          <a:tailEnd type="triangle"/>
        </a:ln>
      </dgm:spPr>
      <dgm:t>
        <a:bodyPr/>
        <a:lstStyle/>
        <a:p>
          <a:endParaRPr lang="en-GB"/>
        </a:p>
      </dgm:t>
    </dgm:pt>
    <dgm:pt modelId="{0C3983F1-6753-FA48-A210-5DDCA48F4DCC}" type="pres">
      <dgm:prSet presAssocID="{8C3BF1E0-B3F2-A041-9C57-972EA0D787B9}" presName="cycle" presStyleCnt="0">
        <dgm:presLayoutVars>
          <dgm:dir/>
          <dgm:resizeHandles val="exact"/>
        </dgm:presLayoutVars>
      </dgm:prSet>
      <dgm:spPr/>
    </dgm:pt>
    <dgm:pt modelId="{3CE88177-B350-FB46-ACC5-AAA0BF165C85}" type="pres">
      <dgm:prSet presAssocID="{EC043AEF-0FF1-9B4F-8F2F-FD97404B9B20}" presName="node" presStyleLbl="node1" presStyleIdx="0" presStyleCnt="7" custScaleX="120501">
        <dgm:presLayoutVars>
          <dgm:bulletEnabled val="1"/>
        </dgm:presLayoutVars>
      </dgm:prSet>
      <dgm:spPr/>
    </dgm:pt>
    <dgm:pt modelId="{7D496A76-5EF4-7C4E-8084-037538FE1541}" type="pres">
      <dgm:prSet presAssocID="{EC043AEF-0FF1-9B4F-8F2F-FD97404B9B20}" presName="spNode" presStyleCnt="0"/>
      <dgm:spPr/>
    </dgm:pt>
    <dgm:pt modelId="{C6CB1E58-5FE0-964E-B213-914FFAB7B3EF}" type="pres">
      <dgm:prSet presAssocID="{DDD746D0-5FD4-DB43-A7BB-6D82A3042923}" presName="sibTrans" presStyleLbl="sibTrans1D1" presStyleIdx="0" presStyleCnt="7"/>
      <dgm:spPr/>
    </dgm:pt>
    <dgm:pt modelId="{42DE3DA1-92A6-F34C-88FB-F2D48F31A9FD}" type="pres">
      <dgm:prSet presAssocID="{673BFFE8-A70C-E144-BC44-158E234AF3DC}" presName="node" presStyleLbl="node1" presStyleIdx="1" presStyleCnt="7" custScaleX="108034" custScaleY="111180">
        <dgm:presLayoutVars>
          <dgm:bulletEnabled val="1"/>
        </dgm:presLayoutVars>
      </dgm:prSet>
      <dgm:spPr/>
    </dgm:pt>
    <dgm:pt modelId="{B7F5B886-9F16-CE4D-9EF9-CBB9FD088DD3}" type="pres">
      <dgm:prSet presAssocID="{673BFFE8-A70C-E144-BC44-158E234AF3DC}" presName="spNode" presStyleCnt="0"/>
      <dgm:spPr/>
    </dgm:pt>
    <dgm:pt modelId="{A26B0755-0EA2-864F-AA23-6AB08605C5F3}" type="pres">
      <dgm:prSet presAssocID="{721B0344-A86D-904E-8AD4-1FF0844ED5F8}" presName="sibTrans" presStyleLbl="sibTrans1D1" presStyleIdx="1" presStyleCnt="7"/>
      <dgm:spPr/>
    </dgm:pt>
    <dgm:pt modelId="{876BF282-95F9-9D49-A1BD-65DF0B5F2188}" type="pres">
      <dgm:prSet presAssocID="{A03E0D62-8FBE-6547-838C-EBC6048EF7B4}" presName="node" presStyleLbl="node1" presStyleIdx="2" presStyleCnt="7" custScaleY="133388">
        <dgm:presLayoutVars>
          <dgm:bulletEnabled val="1"/>
        </dgm:presLayoutVars>
      </dgm:prSet>
      <dgm:spPr/>
    </dgm:pt>
    <dgm:pt modelId="{1A3CEAE7-C70D-764F-960C-F26DE0870AE3}" type="pres">
      <dgm:prSet presAssocID="{A03E0D62-8FBE-6547-838C-EBC6048EF7B4}" presName="spNode" presStyleCnt="0"/>
      <dgm:spPr/>
    </dgm:pt>
    <dgm:pt modelId="{5806829D-88E8-A245-B8AE-64E4E68BB94E}" type="pres">
      <dgm:prSet presAssocID="{544A84F9-F2EB-714C-8677-0FCE9315D0B7}" presName="sibTrans" presStyleLbl="sibTrans1D1" presStyleIdx="2" presStyleCnt="7"/>
      <dgm:spPr/>
    </dgm:pt>
    <dgm:pt modelId="{CB274F3F-47EC-D240-9CA5-F3EFC06D6874}" type="pres">
      <dgm:prSet presAssocID="{3E39384D-E942-874F-B283-8EC12164FD2D}" presName="node" presStyleLbl="node1" presStyleIdx="3" presStyleCnt="7" custScaleY="105442">
        <dgm:presLayoutVars>
          <dgm:bulletEnabled val="1"/>
        </dgm:presLayoutVars>
      </dgm:prSet>
      <dgm:spPr/>
    </dgm:pt>
    <dgm:pt modelId="{935B6075-4D23-4643-AC67-948CB17D6E52}" type="pres">
      <dgm:prSet presAssocID="{3E39384D-E942-874F-B283-8EC12164FD2D}" presName="spNode" presStyleCnt="0"/>
      <dgm:spPr/>
    </dgm:pt>
    <dgm:pt modelId="{17385921-961E-9546-8F01-DDAE8A4EB86E}" type="pres">
      <dgm:prSet presAssocID="{D209F11A-B789-1547-929B-0A8FD498DC65}" presName="sibTrans" presStyleLbl="sibTrans1D1" presStyleIdx="3" presStyleCnt="7"/>
      <dgm:spPr/>
    </dgm:pt>
    <dgm:pt modelId="{0E13FA33-1EA4-9446-8166-6830707C0130}" type="pres">
      <dgm:prSet presAssocID="{3FD8191B-C955-C947-8D2B-080D8F742C99}" presName="node" presStyleLbl="node1" presStyleIdx="4" presStyleCnt="7">
        <dgm:presLayoutVars>
          <dgm:bulletEnabled val="1"/>
        </dgm:presLayoutVars>
      </dgm:prSet>
      <dgm:spPr/>
    </dgm:pt>
    <dgm:pt modelId="{8F4939AE-7158-0741-B37D-0D176A7278EA}" type="pres">
      <dgm:prSet presAssocID="{3FD8191B-C955-C947-8D2B-080D8F742C99}" presName="spNode" presStyleCnt="0"/>
      <dgm:spPr/>
    </dgm:pt>
    <dgm:pt modelId="{162AEA41-87D6-8643-BDD7-A2DDA284CF4E}" type="pres">
      <dgm:prSet presAssocID="{39DBEFBF-0CC4-1644-8C34-730F21E3DCDF}" presName="sibTrans" presStyleLbl="sibTrans1D1" presStyleIdx="4" presStyleCnt="7"/>
      <dgm:spPr/>
    </dgm:pt>
    <dgm:pt modelId="{02D027E8-AB8E-064A-96E4-9CEEAC767FD9}" type="pres">
      <dgm:prSet presAssocID="{8F1ED4DF-9A16-EE45-A8FD-A969F1C1243A}" presName="node" presStyleLbl="node1" presStyleIdx="5" presStyleCnt="7" custScaleX="117408">
        <dgm:presLayoutVars>
          <dgm:bulletEnabled val="1"/>
        </dgm:presLayoutVars>
      </dgm:prSet>
      <dgm:spPr/>
    </dgm:pt>
    <dgm:pt modelId="{AB53F383-989D-F342-9317-CDBF51BCE0C3}" type="pres">
      <dgm:prSet presAssocID="{8F1ED4DF-9A16-EE45-A8FD-A969F1C1243A}" presName="spNode" presStyleCnt="0"/>
      <dgm:spPr/>
    </dgm:pt>
    <dgm:pt modelId="{4E41ABBA-1393-7344-AF1D-68A8478F8129}" type="pres">
      <dgm:prSet presAssocID="{C569D36A-DA65-C342-8ED2-84DD9E96DB02}" presName="sibTrans" presStyleLbl="sibTrans1D1" presStyleIdx="5" presStyleCnt="7"/>
      <dgm:spPr/>
    </dgm:pt>
    <dgm:pt modelId="{58209B2F-63BB-CE4F-9C97-39549F853D88}" type="pres">
      <dgm:prSet presAssocID="{E855074F-4D18-6040-A252-69ED27C41598}" presName="node" presStyleLbl="node1" presStyleIdx="6" presStyleCnt="7">
        <dgm:presLayoutVars>
          <dgm:bulletEnabled val="1"/>
        </dgm:presLayoutVars>
      </dgm:prSet>
      <dgm:spPr/>
    </dgm:pt>
    <dgm:pt modelId="{26E01C5F-F2D6-044F-AB0D-E8506FF775B3}" type="pres">
      <dgm:prSet presAssocID="{E855074F-4D18-6040-A252-69ED27C41598}" presName="spNode" presStyleCnt="0"/>
      <dgm:spPr/>
    </dgm:pt>
    <dgm:pt modelId="{13D11035-9E4C-0440-AF7D-669159DEEBF3}" type="pres">
      <dgm:prSet presAssocID="{9B9E9DD5-8E97-554E-B402-92233C67F127}" presName="sibTrans" presStyleLbl="sibTrans1D1" presStyleIdx="6" presStyleCnt="7"/>
      <dgm:spPr/>
    </dgm:pt>
  </dgm:ptLst>
  <dgm:cxnLst>
    <dgm:cxn modelId="{F4F12E06-006B-C74E-A724-C924D4760B11}" srcId="{8C3BF1E0-B3F2-A041-9C57-972EA0D787B9}" destId="{3E39384D-E942-874F-B283-8EC12164FD2D}" srcOrd="3" destOrd="0" parTransId="{8DF525FA-AF92-7242-9383-5590314212EF}" sibTransId="{D209F11A-B789-1547-929B-0A8FD498DC65}"/>
    <dgm:cxn modelId="{3EFF2914-D174-154F-A95E-524BA18EF51E}" srcId="{8C3BF1E0-B3F2-A041-9C57-972EA0D787B9}" destId="{3FD8191B-C955-C947-8D2B-080D8F742C99}" srcOrd="4" destOrd="0" parTransId="{106DDEA4-BE10-5C42-AD6F-D861A7309D59}" sibTransId="{39DBEFBF-0CC4-1644-8C34-730F21E3DCDF}"/>
    <dgm:cxn modelId="{1748DC1C-AC5B-644D-91BF-7CB259691E1A}" type="presOf" srcId="{D209F11A-B789-1547-929B-0A8FD498DC65}" destId="{17385921-961E-9546-8F01-DDAE8A4EB86E}" srcOrd="0" destOrd="0" presId="urn:microsoft.com/office/officeart/2005/8/layout/cycle6"/>
    <dgm:cxn modelId="{0C2FC640-6590-A74B-B2DD-F2A5077D1E7A}" srcId="{8C3BF1E0-B3F2-A041-9C57-972EA0D787B9}" destId="{8F1ED4DF-9A16-EE45-A8FD-A969F1C1243A}" srcOrd="5" destOrd="0" parTransId="{6C84B5C8-BBB1-B84B-BEE4-EB0DB5E57D69}" sibTransId="{C569D36A-DA65-C342-8ED2-84DD9E96DB02}"/>
    <dgm:cxn modelId="{E64D9560-EF4E-3842-8D4A-79A50FACD2BC}" type="presOf" srcId="{3E39384D-E942-874F-B283-8EC12164FD2D}" destId="{CB274F3F-47EC-D240-9CA5-F3EFC06D6874}" srcOrd="0" destOrd="0" presId="urn:microsoft.com/office/officeart/2005/8/layout/cycle6"/>
    <dgm:cxn modelId="{884ACE44-47D0-4047-9750-4C3910D352E2}" srcId="{8C3BF1E0-B3F2-A041-9C57-972EA0D787B9}" destId="{673BFFE8-A70C-E144-BC44-158E234AF3DC}" srcOrd="1" destOrd="0" parTransId="{DF805BBE-FE40-6B4C-B0C5-371265C63496}" sibTransId="{721B0344-A86D-904E-8AD4-1FF0844ED5F8}"/>
    <dgm:cxn modelId="{6F73F244-FEA3-2A43-99BF-8F2E24D9EDB4}" type="presOf" srcId="{8C3BF1E0-B3F2-A041-9C57-972EA0D787B9}" destId="{0C3983F1-6753-FA48-A210-5DDCA48F4DCC}" srcOrd="0" destOrd="0" presId="urn:microsoft.com/office/officeart/2005/8/layout/cycle6"/>
    <dgm:cxn modelId="{DC467C65-D469-D54D-8DDB-95A9530B55B7}" type="presOf" srcId="{C569D36A-DA65-C342-8ED2-84DD9E96DB02}" destId="{4E41ABBA-1393-7344-AF1D-68A8478F8129}" srcOrd="0" destOrd="0" presId="urn:microsoft.com/office/officeart/2005/8/layout/cycle6"/>
    <dgm:cxn modelId="{57AC6569-3B0F-7447-8140-4AE0371FAB99}" type="presOf" srcId="{3FD8191B-C955-C947-8D2B-080D8F742C99}" destId="{0E13FA33-1EA4-9446-8166-6830707C0130}" srcOrd="0" destOrd="0" presId="urn:microsoft.com/office/officeart/2005/8/layout/cycle6"/>
    <dgm:cxn modelId="{F3B2986A-5D26-9E41-86C1-86DC94255CC5}" type="presOf" srcId="{EC043AEF-0FF1-9B4F-8F2F-FD97404B9B20}" destId="{3CE88177-B350-FB46-ACC5-AAA0BF165C85}" srcOrd="0" destOrd="0" presId="urn:microsoft.com/office/officeart/2005/8/layout/cycle6"/>
    <dgm:cxn modelId="{A3C7114F-930C-924D-9CD9-43CE43394517}" srcId="{8C3BF1E0-B3F2-A041-9C57-972EA0D787B9}" destId="{E855074F-4D18-6040-A252-69ED27C41598}" srcOrd="6" destOrd="0" parTransId="{045AFCE0-989F-594D-9E5C-395543333336}" sibTransId="{9B9E9DD5-8E97-554E-B402-92233C67F127}"/>
    <dgm:cxn modelId="{0806218D-6126-8244-94A0-4A36437A10AA}" srcId="{8C3BF1E0-B3F2-A041-9C57-972EA0D787B9}" destId="{EC043AEF-0FF1-9B4F-8F2F-FD97404B9B20}" srcOrd="0" destOrd="0" parTransId="{8AD854DE-9210-0B44-8146-34AD6624AD7D}" sibTransId="{DDD746D0-5FD4-DB43-A7BB-6D82A3042923}"/>
    <dgm:cxn modelId="{0B98129F-923C-694D-93AD-8DEF69A12914}" type="presOf" srcId="{544A84F9-F2EB-714C-8677-0FCE9315D0B7}" destId="{5806829D-88E8-A245-B8AE-64E4E68BB94E}" srcOrd="0" destOrd="0" presId="urn:microsoft.com/office/officeart/2005/8/layout/cycle6"/>
    <dgm:cxn modelId="{2A0994A4-4AD7-794E-887C-E67805B8A646}" type="presOf" srcId="{721B0344-A86D-904E-8AD4-1FF0844ED5F8}" destId="{A26B0755-0EA2-864F-AA23-6AB08605C5F3}" srcOrd="0" destOrd="0" presId="urn:microsoft.com/office/officeart/2005/8/layout/cycle6"/>
    <dgm:cxn modelId="{8C880FAE-C062-2241-B3E0-EB592A0A7EEC}" type="presOf" srcId="{E855074F-4D18-6040-A252-69ED27C41598}" destId="{58209B2F-63BB-CE4F-9C97-39549F853D88}" srcOrd="0" destOrd="0" presId="urn:microsoft.com/office/officeart/2005/8/layout/cycle6"/>
    <dgm:cxn modelId="{E46FE0B5-578C-4C4D-8FA1-896DBE2CFDEC}" srcId="{8C3BF1E0-B3F2-A041-9C57-972EA0D787B9}" destId="{A03E0D62-8FBE-6547-838C-EBC6048EF7B4}" srcOrd="2" destOrd="0" parTransId="{5D0811D8-B5AA-454D-96CB-782D2995A698}" sibTransId="{544A84F9-F2EB-714C-8677-0FCE9315D0B7}"/>
    <dgm:cxn modelId="{D42AB4CE-5A00-BC48-87DD-E8194B9E8BDA}" type="presOf" srcId="{A03E0D62-8FBE-6547-838C-EBC6048EF7B4}" destId="{876BF282-95F9-9D49-A1BD-65DF0B5F2188}" srcOrd="0" destOrd="0" presId="urn:microsoft.com/office/officeart/2005/8/layout/cycle6"/>
    <dgm:cxn modelId="{7DAE6CD0-5507-204A-84DA-011A82DBDB41}" type="presOf" srcId="{673BFFE8-A70C-E144-BC44-158E234AF3DC}" destId="{42DE3DA1-92A6-F34C-88FB-F2D48F31A9FD}" srcOrd="0" destOrd="0" presId="urn:microsoft.com/office/officeart/2005/8/layout/cycle6"/>
    <dgm:cxn modelId="{FB1FB4D4-862D-9140-835F-AC6935DB4BD4}" type="presOf" srcId="{DDD746D0-5FD4-DB43-A7BB-6D82A3042923}" destId="{C6CB1E58-5FE0-964E-B213-914FFAB7B3EF}" srcOrd="0" destOrd="0" presId="urn:microsoft.com/office/officeart/2005/8/layout/cycle6"/>
    <dgm:cxn modelId="{4F5D3ADB-6160-C942-946A-1845CD215A4A}" type="presOf" srcId="{39DBEFBF-0CC4-1644-8C34-730F21E3DCDF}" destId="{162AEA41-87D6-8643-BDD7-A2DDA284CF4E}" srcOrd="0" destOrd="0" presId="urn:microsoft.com/office/officeart/2005/8/layout/cycle6"/>
    <dgm:cxn modelId="{3B3C9EDE-B2A7-7947-9969-DFDED199B696}" type="presOf" srcId="{8F1ED4DF-9A16-EE45-A8FD-A969F1C1243A}" destId="{02D027E8-AB8E-064A-96E4-9CEEAC767FD9}" srcOrd="0" destOrd="0" presId="urn:microsoft.com/office/officeart/2005/8/layout/cycle6"/>
    <dgm:cxn modelId="{F1A469E7-83CD-0344-AC67-ECB208E599F5}" type="presOf" srcId="{9B9E9DD5-8E97-554E-B402-92233C67F127}" destId="{13D11035-9E4C-0440-AF7D-669159DEEBF3}" srcOrd="0" destOrd="0" presId="urn:microsoft.com/office/officeart/2005/8/layout/cycle6"/>
    <dgm:cxn modelId="{32902030-A0AD-AC4D-B2B0-3D5AF11AA07D}" type="presParOf" srcId="{0C3983F1-6753-FA48-A210-5DDCA48F4DCC}" destId="{3CE88177-B350-FB46-ACC5-AAA0BF165C85}" srcOrd="0" destOrd="0" presId="urn:microsoft.com/office/officeart/2005/8/layout/cycle6"/>
    <dgm:cxn modelId="{3EF174BB-AACE-D145-B0DE-ECBFDC40B35F}" type="presParOf" srcId="{0C3983F1-6753-FA48-A210-5DDCA48F4DCC}" destId="{7D496A76-5EF4-7C4E-8084-037538FE1541}" srcOrd="1" destOrd="0" presId="urn:microsoft.com/office/officeart/2005/8/layout/cycle6"/>
    <dgm:cxn modelId="{D56079D4-2604-B643-AACB-F1F8B0F45286}" type="presParOf" srcId="{0C3983F1-6753-FA48-A210-5DDCA48F4DCC}" destId="{C6CB1E58-5FE0-964E-B213-914FFAB7B3EF}" srcOrd="2" destOrd="0" presId="urn:microsoft.com/office/officeart/2005/8/layout/cycle6"/>
    <dgm:cxn modelId="{D407489C-2E47-C747-A325-23A3C4511064}" type="presParOf" srcId="{0C3983F1-6753-FA48-A210-5DDCA48F4DCC}" destId="{42DE3DA1-92A6-F34C-88FB-F2D48F31A9FD}" srcOrd="3" destOrd="0" presId="urn:microsoft.com/office/officeart/2005/8/layout/cycle6"/>
    <dgm:cxn modelId="{21033645-0813-A040-959A-586BE434F47B}" type="presParOf" srcId="{0C3983F1-6753-FA48-A210-5DDCA48F4DCC}" destId="{B7F5B886-9F16-CE4D-9EF9-CBB9FD088DD3}" srcOrd="4" destOrd="0" presId="urn:microsoft.com/office/officeart/2005/8/layout/cycle6"/>
    <dgm:cxn modelId="{0ECBF843-EC41-C543-B2BE-90BE5F256D39}" type="presParOf" srcId="{0C3983F1-6753-FA48-A210-5DDCA48F4DCC}" destId="{A26B0755-0EA2-864F-AA23-6AB08605C5F3}" srcOrd="5" destOrd="0" presId="urn:microsoft.com/office/officeart/2005/8/layout/cycle6"/>
    <dgm:cxn modelId="{FBB6E358-5A90-634C-911E-ACBBF3639B19}" type="presParOf" srcId="{0C3983F1-6753-FA48-A210-5DDCA48F4DCC}" destId="{876BF282-95F9-9D49-A1BD-65DF0B5F2188}" srcOrd="6" destOrd="0" presId="urn:microsoft.com/office/officeart/2005/8/layout/cycle6"/>
    <dgm:cxn modelId="{8F7FFAE5-AEDE-F94B-AA9D-89969F7DB754}" type="presParOf" srcId="{0C3983F1-6753-FA48-A210-5DDCA48F4DCC}" destId="{1A3CEAE7-C70D-764F-960C-F26DE0870AE3}" srcOrd="7" destOrd="0" presId="urn:microsoft.com/office/officeart/2005/8/layout/cycle6"/>
    <dgm:cxn modelId="{2419368C-9CE0-124D-9652-690D1C55E6BD}" type="presParOf" srcId="{0C3983F1-6753-FA48-A210-5DDCA48F4DCC}" destId="{5806829D-88E8-A245-B8AE-64E4E68BB94E}" srcOrd="8" destOrd="0" presId="urn:microsoft.com/office/officeart/2005/8/layout/cycle6"/>
    <dgm:cxn modelId="{9FE663CC-AB47-2947-864C-251A7BEA304A}" type="presParOf" srcId="{0C3983F1-6753-FA48-A210-5DDCA48F4DCC}" destId="{CB274F3F-47EC-D240-9CA5-F3EFC06D6874}" srcOrd="9" destOrd="0" presId="urn:microsoft.com/office/officeart/2005/8/layout/cycle6"/>
    <dgm:cxn modelId="{BDBDBBD4-D396-7747-BDE3-7970CA3DF58F}" type="presParOf" srcId="{0C3983F1-6753-FA48-A210-5DDCA48F4DCC}" destId="{935B6075-4D23-4643-AC67-948CB17D6E52}" srcOrd="10" destOrd="0" presId="urn:microsoft.com/office/officeart/2005/8/layout/cycle6"/>
    <dgm:cxn modelId="{BA889AE3-BD7E-1749-9263-A7C4C37387D6}" type="presParOf" srcId="{0C3983F1-6753-FA48-A210-5DDCA48F4DCC}" destId="{17385921-961E-9546-8F01-DDAE8A4EB86E}" srcOrd="11" destOrd="0" presId="urn:microsoft.com/office/officeart/2005/8/layout/cycle6"/>
    <dgm:cxn modelId="{51A78C0C-3BE2-EF4F-8BC6-9898C0111F88}" type="presParOf" srcId="{0C3983F1-6753-FA48-A210-5DDCA48F4DCC}" destId="{0E13FA33-1EA4-9446-8166-6830707C0130}" srcOrd="12" destOrd="0" presId="urn:microsoft.com/office/officeart/2005/8/layout/cycle6"/>
    <dgm:cxn modelId="{D20504B8-A642-4A40-9EE3-8DD3FC3DA4A1}" type="presParOf" srcId="{0C3983F1-6753-FA48-A210-5DDCA48F4DCC}" destId="{8F4939AE-7158-0741-B37D-0D176A7278EA}" srcOrd="13" destOrd="0" presId="urn:microsoft.com/office/officeart/2005/8/layout/cycle6"/>
    <dgm:cxn modelId="{8E13F8A2-DCF4-FF4F-BAD7-D64666A0DE07}" type="presParOf" srcId="{0C3983F1-6753-FA48-A210-5DDCA48F4DCC}" destId="{162AEA41-87D6-8643-BDD7-A2DDA284CF4E}" srcOrd="14" destOrd="0" presId="urn:microsoft.com/office/officeart/2005/8/layout/cycle6"/>
    <dgm:cxn modelId="{5E73B52D-C455-AF42-87EA-04D8C803A76D}" type="presParOf" srcId="{0C3983F1-6753-FA48-A210-5DDCA48F4DCC}" destId="{02D027E8-AB8E-064A-96E4-9CEEAC767FD9}" srcOrd="15" destOrd="0" presId="urn:microsoft.com/office/officeart/2005/8/layout/cycle6"/>
    <dgm:cxn modelId="{146E593D-7290-F046-BBA4-405E18B47B61}" type="presParOf" srcId="{0C3983F1-6753-FA48-A210-5DDCA48F4DCC}" destId="{AB53F383-989D-F342-9317-CDBF51BCE0C3}" srcOrd="16" destOrd="0" presId="urn:microsoft.com/office/officeart/2005/8/layout/cycle6"/>
    <dgm:cxn modelId="{2DF113E7-AF40-4C45-93A1-72432D384DD3}" type="presParOf" srcId="{0C3983F1-6753-FA48-A210-5DDCA48F4DCC}" destId="{4E41ABBA-1393-7344-AF1D-68A8478F8129}" srcOrd="17" destOrd="0" presId="urn:microsoft.com/office/officeart/2005/8/layout/cycle6"/>
    <dgm:cxn modelId="{500D7EDB-1AD3-F043-992E-06FD87D1A337}" type="presParOf" srcId="{0C3983F1-6753-FA48-A210-5DDCA48F4DCC}" destId="{58209B2F-63BB-CE4F-9C97-39549F853D88}" srcOrd="18" destOrd="0" presId="urn:microsoft.com/office/officeart/2005/8/layout/cycle6"/>
    <dgm:cxn modelId="{5AEF9B99-E08F-6B43-9EA3-9D1BFF4E5203}" type="presParOf" srcId="{0C3983F1-6753-FA48-A210-5DDCA48F4DCC}" destId="{26E01C5F-F2D6-044F-AB0D-E8506FF775B3}" srcOrd="19" destOrd="0" presId="urn:microsoft.com/office/officeart/2005/8/layout/cycle6"/>
    <dgm:cxn modelId="{7045A49A-6258-FC44-9E8B-AA1129B93083}" type="presParOf" srcId="{0C3983F1-6753-FA48-A210-5DDCA48F4DCC}" destId="{13D11035-9E4C-0440-AF7D-669159DEEBF3}" srcOrd="20" destOrd="0" presId="urn:microsoft.com/office/officeart/2005/8/layout/cycle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88177-B350-FB46-ACC5-AAA0BF165C85}">
      <dsp:nvSpPr>
        <dsp:cNvPr id="0" name=""/>
        <dsp:cNvSpPr/>
      </dsp:nvSpPr>
      <dsp:spPr>
        <a:xfrm>
          <a:off x="2081704" y="-6152"/>
          <a:ext cx="1015329" cy="5476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x-none" sz="1000" kern="1200" dirty="0"/>
            <a:t>Classification</a:t>
          </a:r>
        </a:p>
        <a:p>
          <a:pPr marL="0" lvl="0" indent="0" algn="ctr" defTabSz="444500">
            <a:lnSpc>
              <a:spcPct val="90000"/>
            </a:lnSpc>
            <a:spcBef>
              <a:spcPct val="0"/>
            </a:spcBef>
            <a:spcAft>
              <a:spcPct val="35000"/>
            </a:spcAft>
            <a:buNone/>
          </a:pPr>
          <a:r>
            <a:rPr lang="en-US" altLang="x-none" sz="1000" kern="1200" dirty="0"/>
            <a:t>+</a:t>
          </a:r>
        </a:p>
        <a:p>
          <a:pPr marL="0" lvl="0" indent="0" algn="ctr" defTabSz="444500">
            <a:lnSpc>
              <a:spcPct val="90000"/>
            </a:lnSpc>
            <a:spcBef>
              <a:spcPct val="0"/>
            </a:spcBef>
            <a:spcAft>
              <a:spcPct val="35000"/>
            </a:spcAft>
            <a:buNone/>
          </a:pPr>
          <a:r>
            <a:rPr lang="en-US" altLang="x-none" sz="1000" kern="1200" dirty="0"/>
            <a:t>Categorization</a:t>
          </a:r>
          <a:endParaRPr lang="en-GB" sz="1000" kern="1200" dirty="0"/>
        </a:p>
      </dsp:txBody>
      <dsp:txXfrm>
        <a:off x="2108440" y="20584"/>
        <a:ext cx="961857" cy="494211"/>
      </dsp:txXfrm>
    </dsp:sp>
    <dsp:sp modelId="{C6CB1E58-5FE0-964E-B213-914FFAB7B3EF}">
      <dsp:nvSpPr>
        <dsp:cNvPr id="0" name=""/>
        <dsp:cNvSpPr/>
      </dsp:nvSpPr>
      <dsp:spPr>
        <a:xfrm>
          <a:off x="1025493" y="267689"/>
          <a:ext cx="3127752" cy="3127752"/>
        </a:xfrm>
        <a:custGeom>
          <a:avLst/>
          <a:gdLst/>
          <a:ahLst/>
          <a:cxnLst/>
          <a:rect l="0" t="0" r="0" b="0"/>
          <a:pathLst>
            <a:path>
              <a:moveTo>
                <a:pt x="2075696" y="86124"/>
              </a:moveTo>
              <a:arcTo wR="1563876" hR="1563876" stAng="17346213" swAng="949998"/>
            </a:path>
          </a:pathLst>
        </a:custGeom>
        <a:noFill/>
        <a:ln w="19050" cap="flat" cmpd="sng" algn="ctr">
          <a:solidFill>
            <a:schemeClr val="bg2">
              <a:lumMod val="50000"/>
            </a:schemeClr>
          </a:solidFill>
          <a:prstDash val="solid"/>
          <a:tailEnd type="triangle"/>
        </a:ln>
        <a:effectLst/>
      </dsp:spPr>
      <dsp:style>
        <a:lnRef idx="1">
          <a:scrgbClr r="0" g="0" b="0"/>
        </a:lnRef>
        <a:fillRef idx="0">
          <a:scrgbClr r="0" g="0" b="0"/>
        </a:fillRef>
        <a:effectRef idx="0">
          <a:scrgbClr r="0" g="0" b="0"/>
        </a:effectRef>
        <a:fontRef idx="minor"/>
      </dsp:style>
    </dsp:sp>
    <dsp:sp modelId="{42DE3DA1-92A6-F34C-88FB-F2D48F31A9FD}">
      <dsp:nvSpPr>
        <dsp:cNvPr id="0" name=""/>
        <dsp:cNvSpPr/>
      </dsp:nvSpPr>
      <dsp:spPr>
        <a:xfrm>
          <a:off x="3356915" y="552047"/>
          <a:ext cx="910284" cy="60891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x-none" sz="1000" kern="1200" dirty="0"/>
            <a:t>Pricing </a:t>
          </a:r>
        </a:p>
        <a:p>
          <a:pPr marL="0" lvl="0" indent="0" algn="ctr" defTabSz="444500">
            <a:lnSpc>
              <a:spcPct val="90000"/>
            </a:lnSpc>
            <a:spcBef>
              <a:spcPct val="0"/>
            </a:spcBef>
            <a:spcAft>
              <a:spcPct val="35000"/>
            </a:spcAft>
            <a:buNone/>
          </a:pPr>
          <a:r>
            <a:rPr lang="en-US" altLang="x-none" sz="1000" kern="1200" dirty="0"/>
            <a:t>+ </a:t>
          </a:r>
        </a:p>
        <a:p>
          <a:pPr marL="0" lvl="0" indent="0" algn="ctr" defTabSz="444500">
            <a:lnSpc>
              <a:spcPct val="90000"/>
            </a:lnSpc>
            <a:spcBef>
              <a:spcPct val="0"/>
            </a:spcBef>
            <a:spcAft>
              <a:spcPct val="35000"/>
            </a:spcAft>
            <a:buNone/>
          </a:pPr>
          <a:r>
            <a:rPr lang="en-US" altLang="x-none" sz="1000" kern="1200" dirty="0"/>
            <a:t>Prediction Time</a:t>
          </a:r>
          <a:endParaRPr lang="en-GB" sz="1000" kern="1200" dirty="0"/>
        </a:p>
      </dsp:txBody>
      <dsp:txXfrm>
        <a:off x="3386640" y="581772"/>
        <a:ext cx="850834" cy="549464"/>
      </dsp:txXfrm>
    </dsp:sp>
    <dsp:sp modelId="{A26B0755-0EA2-864F-AA23-6AB08605C5F3}">
      <dsp:nvSpPr>
        <dsp:cNvPr id="0" name=""/>
        <dsp:cNvSpPr/>
      </dsp:nvSpPr>
      <dsp:spPr>
        <a:xfrm>
          <a:off x="1025493" y="267689"/>
          <a:ext cx="3127752" cy="3127752"/>
        </a:xfrm>
        <a:custGeom>
          <a:avLst/>
          <a:gdLst/>
          <a:ahLst/>
          <a:cxnLst/>
          <a:rect l="0" t="0" r="0" b="0"/>
          <a:pathLst>
            <a:path>
              <a:moveTo>
                <a:pt x="2979537" y="899336"/>
              </a:moveTo>
              <a:arcTo wR="1563876" hR="1563876" stAng="20091222" swAng="1456059"/>
            </a:path>
          </a:pathLst>
        </a:custGeom>
        <a:noFill/>
        <a:ln w="19050" cap="flat" cmpd="sng" algn="ctr">
          <a:solidFill>
            <a:schemeClr val="bg2">
              <a:lumMod val="50000"/>
            </a:schemeClr>
          </a:solidFill>
          <a:prstDash val="solid"/>
          <a:tailEnd type="triangle"/>
        </a:ln>
        <a:effectLst/>
      </dsp:spPr>
      <dsp:style>
        <a:lnRef idx="1">
          <a:scrgbClr r="0" g="0" b="0"/>
        </a:lnRef>
        <a:fillRef idx="0">
          <a:scrgbClr r="0" g="0" b="0"/>
        </a:fillRef>
        <a:effectRef idx="0">
          <a:scrgbClr r="0" g="0" b="0"/>
        </a:effectRef>
        <a:fontRef idx="minor"/>
      </dsp:style>
    </dsp:sp>
    <dsp:sp modelId="{876BF282-95F9-9D49-A1BD-65DF0B5F2188}">
      <dsp:nvSpPr>
        <dsp:cNvPr id="0" name=""/>
        <dsp:cNvSpPr/>
      </dsp:nvSpPr>
      <dsp:spPr>
        <a:xfrm>
          <a:off x="3692740" y="1814288"/>
          <a:ext cx="842590" cy="73054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x-none" sz="1000" kern="1200" dirty="0"/>
            <a:t>Sorting</a:t>
          </a:r>
        </a:p>
        <a:p>
          <a:pPr marL="0" lvl="0" indent="0" algn="ctr" defTabSz="444500">
            <a:lnSpc>
              <a:spcPct val="90000"/>
            </a:lnSpc>
            <a:spcBef>
              <a:spcPct val="0"/>
            </a:spcBef>
            <a:spcAft>
              <a:spcPct val="35000"/>
            </a:spcAft>
            <a:buNone/>
          </a:pPr>
          <a:r>
            <a:rPr lang="en-US" altLang="x-none" sz="1000" kern="1200" dirty="0"/>
            <a:t>+</a:t>
          </a:r>
        </a:p>
        <a:p>
          <a:pPr marL="0" lvl="0" indent="0" algn="ctr" defTabSz="444500">
            <a:lnSpc>
              <a:spcPct val="90000"/>
            </a:lnSpc>
            <a:spcBef>
              <a:spcPct val="0"/>
            </a:spcBef>
            <a:spcAft>
              <a:spcPct val="35000"/>
            </a:spcAft>
            <a:buNone/>
          </a:pPr>
          <a:r>
            <a:rPr lang="en-US" altLang="x-none" sz="1000" kern="1200" dirty="0"/>
            <a:t>Searching </a:t>
          </a:r>
        </a:p>
      </dsp:txBody>
      <dsp:txXfrm>
        <a:off x="3728402" y="1849950"/>
        <a:ext cx="771266" cy="659220"/>
      </dsp:txXfrm>
    </dsp:sp>
    <dsp:sp modelId="{5806829D-88E8-A245-B8AE-64E4E68BB94E}">
      <dsp:nvSpPr>
        <dsp:cNvPr id="0" name=""/>
        <dsp:cNvSpPr/>
      </dsp:nvSpPr>
      <dsp:spPr>
        <a:xfrm>
          <a:off x="1025493" y="267689"/>
          <a:ext cx="3127752" cy="3127752"/>
        </a:xfrm>
        <a:custGeom>
          <a:avLst/>
          <a:gdLst/>
          <a:ahLst/>
          <a:cxnLst/>
          <a:rect l="0" t="0" r="0" b="0"/>
          <a:pathLst>
            <a:path>
              <a:moveTo>
                <a:pt x="2953308" y="2281642"/>
              </a:moveTo>
              <a:arcTo wR="1563876" hR="1563876" stAng="1639225" swAng="1094817"/>
            </a:path>
          </a:pathLst>
        </a:custGeom>
        <a:noFill/>
        <a:ln w="19050" cap="flat" cmpd="sng" algn="ctr">
          <a:solidFill>
            <a:schemeClr val="bg2">
              <a:lumMod val="50000"/>
            </a:schemeClr>
          </a:solidFill>
          <a:prstDash val="solid"/>
          <a:tailEnd type="triangle"/>
        </a:ln>
        <a:effectLst/>
      </dsp:spPr>
      <dsp:style>
        <a:lnRef idx="1">
          <a:scrgbClr r="0" g="0" b="0"/>
        </a:lnRef>
        <a:fillRef idx="0">
          <a:scrgbClr r="0" g="0" b="0"/>
        </a:fillRef>
        <a:effectRef idx="0">
          <a:scrgbClr r="0" g="0" b="0"/>
        </a:effectRef>
        <a:fontRef idx="minor"/>
      </dsp:style>
    </dsp:sp>
    <dsp:sp modelId="{CB274F3F-47EC-D240-9CA5-F3EFC06D6874}">
      <dsp:nvSpPr>
        <dsp:cNvPr id="0" name=""/>
        <dsp:cNvSpPr/>
      </dsp:nvSpPr>
      <dsp:spPr>
        <a:xfrm>
          <a:off x="2846614" y="2951824"/>
          <a:ext cx="842590" cy="57748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altLang="x-none" sz="1050" kern="1200" dirty="0"/>
            <a:t>Matching</a:t>
          </a:r>
          <a:r>
            <a:rPr lang="en-US" altLang="x-none" sz="900" kern="1200" dirty="0"/>
            <a:t> </a:t>
          </a:r>
          <a:endParaRPr lang="en-GB" sz="900" kern="1200" dirty="0"/>
        </a:p>
      </dsp:txBody>
      <dsp:txXfrm>
        <a:off x="2874805" y="2980015"/>
        <a:ext cx="786208" cy="521106"/>
      </dsp:txXfrm>
    </dsp:sp>
    <dsp:sp modelId="{17385921-961E-9546-8F01-DDAE8A4EB86E}">
      <dsp:nvSpPr>
        <dsp:cNvPr id="0" name=""/>
        <dsp:cNvSpPr/>
      </dsp:nvSpPr>
      <dsp:spPr>
        <a:xfrm>
          <a:off x="1025493" y="267689"/>
          <a:ext cx="3127752" cy="3127752"/>
        </a:xfrm>
        <a:custGeom>
          <a:avLst/>
          <a:gdLst/>
          <a:ahLst/>
          <a:cxnLst/>
          <a:rect l="0" t="0" r="0" b="0"/>
          <a:pathLst>
            <a:path>
              <a:moveTo>
                <a:pt x="1816045" y="3107287"/>
              </a:moveTo>
              <a:arcTo wR="1563876" hR="1563876" stAng="4843246" swAng="1113508"/>
            </a:path>
          </a:pathLst>
        </a:custGeom>
        <a:noFill/>
        <a:ln w="19050" cap="flat" cmpd="sng" algn="ctr">
          <a:solidFill>
            <a:schemeClr val="bg2">
              <a:lumMod val="50000"/>
            </a:schemeClr>
          </a:solidFill>
          <a:prstDash val="solid"/>
          <a:tailEnd type="triangle"/>
        </a:ln>
        <a:effectLst/>
      </dsp:spPr>
      <dsp:style>
        <a:lnRef idx="1">
          <a:scrgbClr r="0" g="0" b="0"/>
        </a:lnRef>
        <a:fillRef idx="0">
          <a:scrgbClr r="0" g="0" b="0"/>
        </a:fillRef>
        <a:effectRef idx="0">
          <a:scrgbClr r="0" g="0" b="0"/>
        </a:effectRef>
        <a:fontRef idx="minor"/>
      </dsp:style>
    </dsp:sp>
    <dsp:sp modelId="{0E13FA33-1EA4-9446-8166-6830707C0130}">
      <dsp:nvSpPr>
        <dsp:cNvPr id="0" name=""/>
        <dsp:cNvSpPr/>
      </dsp:nvSpPr>
      <dsp:spPr>
        <a:xfrm>
          <a:off x="1489533" y="2966727"/>
          <a:ext cx="842590" cy="5476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Learning</a:t>
          </a:r>
          <a:endParaRPr lang="en-GB" sz="1200" kern="1200" dirty="0"/>
        </a:p>
      </dsp:txBody>
      <dsp:txXfrm>
        <a:off x="1516269" y="2993463"/>
        <a:ext cx="789118" cy="494211"/>
      </dsp:txXfrm>
    </dsp:sp>
    <dsp:sp modelId="{162AEA41-87D6-8643-BDD7-A2DDA284CF4E}">
      <dsp:nvSpPr>
        <dsp:cNvPr id="0" name=""/>
        <dsp:cNvSpPr/>
      </dsp:nvSpPr>
      <dsp:spPr>
        <a:xfrm>
          <a:off x="1025493" y="267689"/>
          <a:ext cx="3127752" cy="3127752"/>
        </a:xfrm>
        <a:custGeom>
          <a:avLst/>
          <a:gdLst/>
          <a:ahLst/>
          <a:cxnLst/>
          <a:rect l="0" t="0" r="0" b="0"/>
          <a:pathLst>
            <a:path>
              <a:moveTo>
                <a:pt x="483643" y="2694719"/>
              </a:moveTo>
              <a:arcTo wR="1563876" hR="1563876" stAng="8021325" swAng="1359113"/>
            </a:path>
          </a:pathLst>
        </a:custGeom>
        <a:noFill/>
        <a:ln w="19050" cap="flat" cmpd="sng" algn="ctr">
          <a:solidFill>
            <a:schemeClr val="bg2">
              <a:lumMod val="50000"/>
            </a:schemeClr>
          </a:solidFill>
          <a:prstDash val="solid"/>
          <a:tailEnd type="triangle"/>
        </a:ln>
        <a:effectLst/>
      </dsp:spPr>
      <dsp:style>
        <a:lnRef idx="1">
          <a:scrgbClr r="0" g="0" b="0"/>
        </a:lnRef>
        <a:fillRef idx="0">
          <a:scrgbClr r="0" g="0" b="0"/>
        </a:fillRef>
        <a:effectRef idx="0">
          <a:scrgbClr r="0" g="0" b="0"/>
        </a:effectRef>
        <a:fontRef idx="minor"/>
      </dsp:style>
    </dsp:sp>
    <dsp:sp modelId="{02D027E8-AB8E-064A-96E4-9CEEAC767FD9}">
      <dsp:nvSpPr>
        <dsp:cNvPr id="0" name=""/>
        <dsp:cNvSpPr/>
      </dsp:nvSpPr>
      <dsp:spPr>
        <a:xfrm>
          <a:off x="570068" y="1905718"/>
          <a:ext cx="989268" cy="5476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Optimization</a:t>
          </a:r>
          <a:endParaRPr lang="en-GB" sz="1200" kern="1200" dirty="0"/>
        </a:p>
      </dsp:txBody>
      <dsp:txXfrm>
        <a:off x="596804" y="1932454"/>
        <a:ext cx="935796" cy="494211"/>
      </dsp:txXfrm>
    </dsp:sp>
    <dsp:sp modelId="{4E41ABBA-1393-7344-AF1D-68A8478F8129}">
      <dsp:nvSpPr>
        <dsp:cNvPr id="0" name=""/>
        <dsp:cNvSpPr/>
      </dsp:nvSpPr>
      <dsp:spPr>
        <a:xfrm>
          <a:off x="1025493" y="267689"/>
          <a:ext cx="3127752" cy="3127752"/>
        </a:xfrm>
        <a:custGeom>
          <a:avLst/>
          <a:gdLst/>
          <a:ahLst/>
          <a:cxnLst/>
          <a:rect l="0" t="0" r="0" b="0"/>
          <a:pathLst>
            <a:path>
              <a:moveTo>
                <a:pt x="1403" y="1630111"/>
              </a:moveTo>
              <a:arcTo wR="1563876" hR="1563876" stAng="10654356" swAng="1726629"/>
            </a:path>
          </a:pathLst>
        </a:custGeom>
        <a:noFill/>
        <a:ln w="19050" cap="flat" cmpd="sng" algn="ctr">
          <a:solidFill>
            <a:schemeClr val="bg2">
              <a:lumMod val="50000"/>
            </a:schemeClr>
          </a:solidFill>
          <a:prstDash val="solid"/>
          <a:tailEnd type="triangle" w="lg" len="lg"/>
        </a:ln>
        <a:effectLst/>
      </dsp:spPr>
      <dsp:style>
        <a:lnRef idx="1">
          <a:scrgbClr r="0" g="0" b="0"/>
        </a:lnRef>
        <a:fillRef idx="0">
          <a:scrgbClr r="0" g="0" b="0"/>
        </a:fillRef>
        <a:effectRef idx="0">
          <a:scrgbClr r="0" g="0" b="0"/>
        </a:effectRef>
        <a:fontRef idx="minor"/>
      </dsp:style>
    </dsp:sp>
    <dsp:sp modelId="{58209B2F-63BB-CE4F-9C97-39549F853D88}">
      <dsp:nvSpPr>
        <dsp:cNvPr id="0" name=""/>
        <dsp:cNvSpPr/>
      </dsp:nvSpPr>
      <dsp:spPr>
        <a:xfrm>
          <a:off x="945386" y="582662"/>
          <a:ext cx="842590" cy="5476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Review</a:t>
          </a:r>
        </a:p>
      </dsp:txBody>
      <dsp:txXfrm>
        <a:off x="972122" y="609398"/>
        <a:ext cx="789118" cy="494211"/>
      </dsp:txXfrm>
    </dsp:sp>
    <dsp:sp modelId="{13D11035-9E4C-0440-AF7D-669159DEEBF3}">
      <dsp:nvSpPr>
        <dsp:cNvPr id="0" name=""/>
        <dsp:cNvSpPr/>
      </dsp:nvSpPr>
      <dsp:spPr>
        <a:xfrm>
          <a:off x="1025493" y="267689"/>
          <a:ext cx="3127752" cy="3127752"/>
        </a:xfrm>
        <a:custGeom>
          <a:avLst/>
          <a:gdLst/>
          <a:ahLst/>
          <a:cxnLst/>
          <a:rect l="0" t="0" r="0" b="0"/>
          <a:pathLst>
            <a:path>
              <a:moveTo>
                <a:pt x="626551" y="312024"/>
              </a:moveTo>
              <a:arcTo wR="1563876" hR="1563876" stAng="13990557" swAng="1062099"/>
            </a:path>
          </a:pathLst>
        </a:custGeom>
        <a:noFill/>
        <a:ln w="19050" cap="flat" cmpd="sng" algn="ctr">
          <a:solidFill>
            <a:schemeClr val="bg1"/>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DD216-FE20-8749-B46C-F340486DC9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7CBB82-0FC6-864B-B9A8-869D380065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E6AF28-B12E-2C45-B409-69ED738DB0DC}" type="datetimeFigureOut">
              <a:rPr lang="en-US" smtClean="0"/>
              <a:t>2/25/2021</a:t>
            </a:fld>
            <a:endParaRPr lang="en-US"/>
          </a:p>
        </p:txBody>
      </p:sp>
      <p:sp>
        <p:nvSpPr>
          <p:cNvPr id="4" name="Footer Placeholder 3">
            <a:extLst>
              <a:ext uri="{FF2B5EF4-FFF2-40B4-BE49-F238E27FC236}">
                <a16:creationId xmlns:a16="http://schemas.microsoft.com/office/drawing/2014/main" id="{9E2F3755-35E5-1544-B7C2-2626EDAB25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Group 10</a:t>
            </a:r>
          </a:p>
        </p:txBody>
      </p:sp>
      <p:sp>
        <p:nvSpPr>
          <p:cNvPr id="5" name="Slide Number Placeholder 4">
            <a:extLst>
              <a:ext uri="{FF2B5EF4-FFF2-40B4-BE49-F238E27FC236}">
                <a16:creationId xmlns:a16="http://schemas.microsoft.com/office/drawing/2014/main" id="{01D9F4AD-3464-3948-936F-1F76DFE6E9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7A68F9-63B8-3D4D-B294-DEC6AA3737AF}" type="slidenum">
              <a:rPr lang="en-US" smtClean="0"/>
              <a:t>‹#›</a:t>
            </a:fld>
            <a:endParaRPr lang="en-US"/>
          </a:p>
        </p:txBody>
      </p:sp>
    </p:spTree>
    <p:extLst>
      <p:ext uri="{BB962C8B-B14F-4D97-AF65-F5344CB8AC3E}">
        <p14:creationId xmlns:p14="http://schemas.microsoft.com/office/powerpoint/2010/main" val="26257775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2/25/2021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r>
              <a:rPr lang="en-US"/>
              <a:t>Group 10</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33252956"/>
      </p:ext>
    </p:extLst>
  </p:cSld>
  <p:clrMap bg1="lt1" tx1="dk1" bg2="lt2" tx2="dk2" accent1="accent1" accent2="accent2" accent3="accent3" accent4="accent4" accent5="accent5" accent6="accent6" hlink="hlink" folHlink="folHlink"/>
  <p:hf hdr="0" ftr="0" dt="0"/>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a:bodyPr>
          <a:lstStyle/>
          <a:p>
            <a:r>
              <a:rPr lang="en-US" dirty="0"/>
              <a:t>Agents can be classified based on their behavior or nature:</a:t>
            </a:r>
          </a:p>
          <a:p>
            <a:endParaRPr lang="en-US" dirty="0"/>
          </a:p>
          <a:p>
            <a:pPr lvl="1"/>
            <a:r>
              <a:rPr lang="en-US" dirty="0"/>
              <a:t>Selfish agents (self-oriented) which are focused on individual motives</a:t>
            </a:r>
          </a:p>
          <a:p>
            <a:pPr lvl="1"/>
            <a:r>
              <a:rPr lang="en-US" dirty="0"/>
              <a:t>and work on to achieve self-aligned goals mostly in a competitive environment</a:t>
            </a:r>
          </a:p>
          <a:p>
            <a:pPr lvl="1"/>
            <a:r>
              <a:rPr lang="en-US" dirty="0"/>
              <a:t>sometimes at the cost of other agent’s losses</a:t>
            </a:r>
          </a:p>
          <a:p>
            <a:pPr lvl="1"/>
            <a:endParaRPr lang="en-US" dirty="0"/>
          </a:p>
          <a:p>
            <a:pPr lvl="1"/>
            <a:r>
              <a:rPr lang="en-US" dirty="0"/>
              <a:t>Whereas the non-selfish agents are the ones which are designed to </a:t>
            </a:r>
          </a:p>
          <a:p>
            <a:pPr lvl="1"/>
            <a:r>
              <a:rPr lang="en-US" dirty="0"/>
              <a:t>operate in a collaborative/cooperative environment to achieve certain goals</a:t>
            </a:r>
          </a:p>
          <a:p>
            <a:pPr lvl="1"/>
            <a:r>
              <a:rPr lang="en-US" dirty="0"/>
              <a:t>or to maximise gains</a:t>
            </a:r>
          </a:p>
          <a:p>
            <a:pPr lvl="1"/>
            <a:endParaRPr lang="en-US" dirty="0"/>
          </a:p>
          <a:p>
            <a:pPr lvl="1"/>
            <a:r>
              <a:rPr lang="en-US" dirty="0"/>
              <a:t>There can be such agents which act both as a competitive and </a:t>
            </a:r>
            <a:r>
              <a:rPr lang="en-US"/>
              <a:t>cooperative</a:t>
            </a:r>
            <a:endParaRPr lang="en-US" dirty="0"/>
          </a:p>
          <a:p>
            <a:pPr lvl="1"/>
            <a:r>
              <a:rPr lang="en-US" dirty="0"/>
              <a:t>at the same time depending on the environment, it is in and the the objective at hand</a:t>
            </a:r>
          </a:p>
          <a:p>
            <a:endParaRPr lang="en-US" dirty="0"/>
          </a:p>
          <a:p>
            <a:r>
              <a:rPr lang="en-US" dirty="0"/>
              <a:t>Another classification is based on the intelligence:</a:t>
            </a:r>
          </a:p>
          <a:p>
            <a:endParaRPr lang="en-US" dirty="0"/>
          </a:p>
          <a:p>
            <a:pPr lvl="1"/>
            <a:r>
              <a:rPr lang="en-US" dirty="0"/>
              <a:t>what kind of attributes make an agent intelligent (ability to learn)?</a:t>
            </a:r>
          </a:p>
          <a:p>
            <a:pPr lvl="1"/>
            <a:endParaRPr lang="en-US" dirty="0"/>
          </a:p>
          <a:p>
            <a:pPr lvl="2"/>
            <a:r>
              <a:rPr lang="en-US" dirty="0"/>
              <a:t>. reactive – maintains an ongoing interaction with the environment and responds to the changes that occur in it</a:t>
            </a:r>
          </a:p>
          <a:p>
            <a:pPr lvl="2"/>
            <a:r>
              <a:rPr lang="en-US" dirty="0"/>
              <a:t>. proactive – not just be driven by events, take initiative, recognize opportunities</a:t>
            </a:r>
          </a:p>
          <a:p>
            <a:pPr lvl="2"/>
            <a:r>
              <a:rPr lang="en-US" dirty="0"/>
              <a:t>. social – interact with others, possibly with humans with some sort of agent communication language</a:t>
            </a: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r>
              <a:rPr lang="en-GB" noProof="0" dirty="0"/>
              <a:t>Multi-agent systems are all around us in different forms.</a:t>
            </a:r>
          </a:p>
          <a:p>
            <a:endParaRPr lang="en-GB" dirty="0"/>
          </a:p>
          <a:p>
            <a:r>
              <a:rPr lang="en-GB" dirty="0"/>
              <a:t>Picture on the right-hand depicts how different multi-agent systems</a:t>
            </a:r>
          </a:p>
          <a:p>
            <a:r>
              <a:rPr lang="en-GB"/>
              <a:t>employ</a:t>
            </a:r>
            <a:r>
              <a:rPr lang="en-GB" dirty="0"/>
              <a:t> mechanisms that dictate the strategies and the coordination techniques </a:t>
            </a:r>
          </a:p>
          <a:p>
            <a:r>
              <a:rPr lang="en-GB" dirty="0"/>
              <a:t>in order to achieve common, mutually aligned goals. </a:t>
            </a:r>
            <a:r>
              <a:rPr lang="en-GB"/>
              <a:t>The  </a:t>
            </a:r>
            <a:r>
              <a:rPr lang="en-GB" dirty="0"/>
              <a:t>e</a:t>
            </a:r>
            <a:r>
              <a:rPr lang="en-GB"/>
              <a:t>xample</a:t>
            </a:r>
            <a:r>
              <a:rPr lang="en-GB" dirty="0"/>
              <a:t> is taken from an enterprise</a:t>
            </a:r>
          </a:p>
          <a:p>
            <a:r>
              <a:rPr lang="en-GB" dirty="0"/>
              <a:t>point-of-view but </a:t>
            </a:r>
            <a:r>
              <a:rPr lang="en-GB"/>
              <a:t>it </a:t>
            </a:r>
            <a:r>
              <a:rPr lang="en-GB" dirty="0"/>
              <a:t>shares attributes with most of the other </a:t>
            </a:r>
            <a:r>
              <a:rPr lang="en-GB"/>
              <a:t>MA </a:t>
            </a:r>
            <a:r>
              <a:rPr lang="en-GB" dirty="0"/>
              <a:t>systems.</a:t>
            </a:r>
          </a:p>
          <a:p>
            <a:endParaRPr lang="en-GB" dirty="0"/>
          </a:p>
          <a:p>
            <a:r>
              <a:rPr lang="en-GB" dirty="0"/>
              <a:t>For example –structuring the organisation, information and task exchange,</a:t>
            </a:r>
          </a:p>
          <a:p>
            <a:r>
              <a:rPr lang="en-GB" dirty="0"/>
              <a:t>planning, negotiation and defining strategies.</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Subgoals derived from overall system goals are assigned</a:t>
            </a:r>
          </a:p>
          <a:p>
            <a:r>
              <a:rPr lang="en-IN" sz="1200" kern="1200" dirty="0">
                <a:solidFill>
                  <a:schemeClr val="tx1"/>
                </a:solidFill>
                <a:effectLst/>
                <a:latin typeface="+mn-lt"/>
                <a:ea typeface="+mn-ea"/>
                <a:cs typeface="+mn-cs"/>
              </a:rPr>
              <a:t>to individual agents. Each agent possesses certain</a:t>
            </a:r>
          </a:p>
          <a:p>
            <a:r>
              <a:rPr lang="en-IN" sz="1200" kern="1200" dirty="0">
                <a:solidFill>
                  <a:schemeClr val="tx1"/>
                </a:solidFill>
                <a:effectLst/>
                <a:latin typeface="+mn-lt"/>
                <a:ea typeface="+mn-ea"/>
                <a:cs typeface="+mn-cs"/>
              </a:rPr>
              <a:t>knowledge about itself and about its environment, and</a:t>
            </a:r>
          </a:p>
          <a:p>
            <a:r>
              <a:rPr lang="en-IN" sz="1200" kern="1200" dirty="0">
                <a:solidFill>
                  <a:schemeClr val="tx1"/>
                </a:solidFill>
                <a:effectLst/>
                <a:latin typeface="+mn-lt"/>
                <a:ea typeface="+mn-ea"/>
                <a:cs typeface="+mn-cs"/>
              </a:rPr>
              <a:t>performs some tasks to accomplish its goals. Due to</a:t>
            </a:r>
          </a:p>
          <a:p>
            <a:r>
              <a:rPr lang="en-IN" sz="1200" kern="1200" dirty="0">
                <a:solidFill>
                  <a:schemeClr val="tx1"/>
                </a:solidFill>
                <a:effectLst/>
                <a:latin typeface="+mn-lt"/>
                <a:ea typeface="+mn-ea"/>
                <a:cs typeface="+mn-cs"/>
              </a:rPr>
              <a:t>task and resource dependencies and limited knowledge,</a:t>
            </a:r>
          </a:p>
          <a:p>
            <a:r>
              <a:rPr lang="en-IN" sz="1200" kern="1200" dirty="0">
                <a:solidFill>
                  <a:schemeClr val="tx1"/>
                </a:solidFill>
                <a:effectLst/>
                <a:latin typeface="+mn-lt"/>
                <a:ea typeface="+mn-ea"/>
                <a:cs typeface="+mn-cs"/>
              </a:rPr>
              <a:t>agents need coordinate in an effective and efficient manner.</a:t>
            </a:r>
          </a:p>
          <a:p>
            <a:endParaRPr lang="en-GB" dirty="0"/>
          </a:p>
          <a:p>
            <a:endParaRPr lang="en-GB" dirty="0"/>
          </a:p>
          <a:p>
            <a:endParaRPr lang="en-GB" dirty="0"/>
          </a:p>
          <a:p>
            <a:endParaRPr lang="en-GB" dirty="0"/>
          </a:p>
        </p:txBody>
      </p:sp>
      <p:sp>
        <p:nvSpPr>
          <p:cNvPr id="4" name="Rectangle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813196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a:t>good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multi-agents in operating systems</a:t>
            </a:r>
            <a:r>
              <a:rPr lang="en-US"/>
              <a:t> </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sub-routines:</a:t>
            </a:r>
          </a:p>
          <a:p>
            <a:pPr lvl="1"/>
            <a:r>
              <a:rPr lang="en-US"/>
              <a:t> file </a:t>
            </a:r>
            <a:r>
              <a:rPr lang="en-US" dirty="0"/>
              <a:t>management, storage management, IO, GUI, process management, security</a:t>
            </a:r>
            <a:r>
              <a:rPr lang="en-US"/>
              <a:t>,  networks</a:t>
            </a:r>
            <a:endParaRPr lang="en-US" dirty="0"/>
          </a:p>
          <a:p>
            <a:endParaRPr lang="en-US" dirty="0"/>
          </a:p>
          <a:p>
            <a:r>
              <a:rPr lang="en-US" dirty="0"/>
              <a:t>What are the multi agents in an online marketplace?</a:t>
            </a:r>
          </a:p>
          <a:p>
            <a:r>
              <a:rPr lang="en-US" dirty="0"/>
              <a:t>	</a:t>
            </a:r>
          </a:p>
          <a:p>
            <a:r>
              <a:rPr lang="en-US" dirty="0"/>
              <a:t>	</a:t>
            </a:r>
            <a:r>
              <a:rPr lang="en-US"/>
              <a:t>buyers and </a:t>
            </a:r>
            <a:r>
              <a:rPr lang="en-US" dirty="0"/>
              <a:t>sellers</a:t>
            </a:r>
          </a:p>
          <a:p>
            <a:r>
              <a:rPr lang="en-US" dirty="0"/>
              <a:t>	pricing and prediction model</a:t>
            </a:r>
          </a:p>
          <a:p>
            <a:r>
              <a:rPr lang="en-US" dirty="0"/>
              <a:t>	matching buyers </a:t>
            </a:r>
            <a:r>
              <a:rPr lang="en-US"/>
              <a:t>and seller</a:t>
            </a:r>
            <a:endParaRPr lang="en-US" dirty="0"/>
          </a:p>
          <a:p>
            <a:r>
              <a:rPr lang="en-US" dirty="0"/>
              <a:t>	behavior model</a:t>
            </a:r>
          </a:p>
          <a:p>
            <a:r>
              <a:rPr lang="en-US" dirty="0"/>
              <a:t>	sentiment analysis</a:t>
            </a:r>
          </a:p>
          <a:p>
            <a:r>
              <a:rPr lang="en-US"/>
              <a:t>	rewarding</a:t>
            </a:r>
            <a:r>
              <a:rPr lang="en-US" dirty="0"/>
              <a:t> system</a:t>
            </a:r>
          </a:p>
          <a:p>
            <a:r>
              <a:rPr lang="en-US" dirty="0"/>
              <a:t>	</a:t>
            </a:r>
          </a:p>
        </p:txBody>
      </p:sp>
      <p:sp>
        <p:nvSpPr>
          <p:cNvPr id="4" name="Rectangle 3"/>
          <p:cNvSpPr>
            <a:spLocks noGrp="1"/>
          </p:cNvSpPr>
          <p:nvPr>
            <p:ph type="sldNum" sz="quarter" idx="10"/>
          </p:nvPr>
        </p:nvSpPr>
        <p:spPr/>
        <p:txBody>
          <a:bodyPr/>
          <a:lstStyle/>
          <a:p>
            <a:fld id="{CA5D3BF3-D352-46FC-8343-31F56E6730EA}" type="slidenum">
              <a:rPr lang="en-US" smtClean="0"/>
              <a:pPr/>
              <a:t>17</a:t>
            </a:fld>
            <a:endParaRPr lang="en-US"/>
          </a:p>
        </p:txBody>
      </p:sp>
    </p:spTree>
    <p:extLst>
      <p:ext uri="{BB962C8B-B14F-4D97-AF65-F5344CB8AC3E}">
        <p14:creationId xmlns:p14="http://schemas.microsoft.com/office/powerpoint/2010/main" val="1514611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r>
              <a:rPr lang="en-US" dirty="0"/>
              <a:t>MAS in marketplace – sellers and buyers</a:t>
            </a:r>
          </a:p>
        </p:txBody>
      </p:sp>
      <p:sp>
        <p:nvSpPr>
          <p:cNvPr id="4" name="Rectangle 3"/>
          <p:cNvSpPr>
            <a:spLocks noGrp="1"/>
          </p:cNvSpPr>
          <p:nvPr>
            <p:ph type="sldNum" sz="quarter" idx="10"/>
          </p:nvPr>
        </p:nvSpPr>
        <p:spPr/>
        <p:txBody>
          <a:bodyPr/>
          <a:lstStyle/>
          <a:p>
            <a:fld id="{CA5D3BF3-D352-46FC-8343-31F56E6730EA}" type="slidenum">
              <a:rPr lang="en-US" smtClean="0"/>
              <a:pPr/>
              <a:t>18</a:t>
            </a:fld>
            <a:endParaRPr lang="en-US"/>
          </a:p>
        </p:txBody>
      </p:sp>
    </p:spTree>
    <p:extLst>
      <p:ext uri="{BB962C8B-B14F-4D97-AF65-F5344CB8AC3E}">
        <p14:creationId xmlns:p14="http://schemas.microsoft.com/office/powerpoint/2010/main" val="56127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r>
              <a:rPr lang="en-US" dirty="0">
                <a:cs typeface="Calibri"/>
              </a:rPr>
              <a:t>Three concepts of reinforcement learning – state, action and reward</a:t>
            </a:r>
          </a:p>
          <a:p>
            <a:endParaRPr lang="en-US" dirty="0">
              <a:cs typeface="Calibri"/>
            </a:endParaRPr>
          </a:p>
          <a:p>
            <a:endParaRPr lang="en-US" dirty="0">
              <a:cs typeface="Calibri"/>
            </a:endParaRPr>
          </a:p>
        </p:txBody>
      </p:sp>
      <p:sp>
        <p:nvSpPr>
          <p:cNvPr id="4" name="Rectangle 3"/>
          <p:cNvSpPr>
            <a:spLocks noGrp="1"/>
          </p:cNvSpPr>
          <p:nvPr>
            <p:ph type="sldNum" sz="quarter" idx="10"/>
          </p:nvPr>
        </p:nvSpPr>
        <p:spPr/>
        <p:txBody>
          <a:bodyPr/>
          <a:lstStyle/>
          <a:p>
            <a:fld id="{CA5D3BF3-D352-46FC-8343-31F56E6730EA}"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Satisfaction correlates to how agents perceive value (of the goods) and the quality of the goods</a:t>
            </a:r>
          </a:p>
        </p:txBody>
      </p:sp>
      <p:sp>
        <p:nvSpPr>
          <p:cNvPr id="4" name="Slide Number Placeholder 3"/>
          <p:cNvSpPr>
            <a:spLocks noGrp="1"/>
          </p:cNvSpPr>
          <p:nvPr>
            <p:ph type="sldNum" sz="quarter" idx="5"/>
          </p:nvPr>
        </p:nvSpPr>
        <p:spPr/>
        <p:txBody>
          <a:bodyPr/>
          <a:lstStyle/>
          <a:p>
            <a:fld id="{CA5D3BF3-D352-46FC-8343-31F56E6730EA}" type="slidenum">
              <a:rPr lang="en-US" smtClean="0"/>
              <a:pPr/>
              <a:t>21</a:t>
            </a:fld>
            <a:endParaRPr lang="en-US"/>
          </a:p>
        </p:txBody>
      </p:sp>
    </p:spTree>
    <p:extLst>
      <p:ext uri="{BB962C8B-B14F-4D97-AF65-F5344CB8AC3E}">
        <p14:creationId xmlns:p14="http://schemas.microsoft.com/office/powerpoint/2010/main" val="1100016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23</a:t>
            </a:fld>
            <a:endParaRPr lang="en-US"/>
          </a:p>
        </p:txBody>
      </p:sp>
    </p:spTree>
    <p:extLst>
      <p:ext uri="{BB962C8B-B14F-4D97-AF65-F5344CB8AC3E}">
        <p14:creationId xmlns:p14="http://schemas.microsoft.com/office/powerpoint/2010/main" val="1619188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24</a:t>
            </a:fld>
            <a:endParaRPr lang="en-US"/>
          </a:p>
        </p:txBody>
      </p:sp>
    </p:spTree>
    <p:extLst>
      <p:ext uri="{BB962C8B-B14F-4D97-AF65-F5344CB8AC3E}">
        <p14:creationId xmlns:p14="http://schemas.microsoft.com/office/powerpoint/2010/main" val="1397244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26</a:t>
            </a:fld>
            <a:endParaRPr lang="en-US"/>
          </a:p>
        </p:txBody>
      </p:sp>
    </p:spTree>
    <p:extLst>
      <p:ext uri="{BB962C8B-B14F-4D97-AF65-F5344CB8AC3E}">
        <p14:creationId xmlns:p14="http://schemas.microsoft.com/office/powerpoint/2010/main" val="144288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27</a:t>
            </a:fld>
            <a:endParaRPr lang="en-US"/>
          </a:p>
        </p:txBody>
      </p:sp>
    </p:spTree>
    <p:extLst>
      <p:ext uri="{BB962C8B-B14F-4D97-AF65-F5344CB8AC3E}">
        <p14:creationId xmlns:p14="http://schemas.microsoft.com/office/powerpoint/2010/main" val="4197673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30</a:t>
            </a:fld>
            <a:endParaRPr lang="en-US"/>
          </a:p>
        </p:txBody>
      </p:sp>
    </p:spTree>
    <p:extLst>
      <p:ext uri="{BB962C8B-B14F-4D97-AF65-F5344CB8AC3E}">
        <p14:creationId xmlns:p14="http://schemas.microsoft.com/office/powerpoint/2010/main" val="304525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pPr marL="274320" lvl="1" indent="-171450">
              <a:spcBef>
                <a:spcPts val="550"/>
              </a:spcBef>
              <a:buFont typeface="Arial"/>
              <a:buChar char="•"/>
            </a:pPr>
            <a:r>
              <a:rPr lang="en-US" dirty="0"/>
              <a:t>Image Recognition: Product recognition for items for sale.</a:t>
            </a:r>
          </a:p>
          <a:p>
            <a:pPr marL="274320" lvl="1" indent="-171450">
              <a:spcBef>
                <a:spcPts val="550"/>
              </a:spcBef>
              <a:buFont typeface="Arial"/>
              <a:buChar char="•"/>
            </a:pPr>
            <a:r>
              <a:rPr lang="en-US" dirty="0"/>
              <a:t>Classification: Identified Products go under a category.</a:t>
            </a:r>
          </a:p>
        </p:txBody>
      </p:sp>
      <p:sp>
        <p:nvSpPr>
          <p:cNvPr id="4" name="Rectangle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59523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1311571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r>
              <a:rPr lang="en-US">
                <a:cs typeface="Calibri"/>
              </a:rPr>
              <a:t>Game theory deals with analysis of strategies in a competitive environment where the actions of one player is cirtically dependent on the actions of other players. There are many games which comes under the heading of agme theory</a:t>
            </a:r>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Three friends share the same route</a:t>
            </a:r>
          </a:p>
          <a:p>
            <a:r>
              <a:rPr lang="en-US" dirty="0">
                <a:cs typeface="Calibri"/>
              </a:rPr>
              <a:t>Normally it costs them</a:t>
            </a:r>
            <a:endParaRPr lang="en-US" dirty="0"/>
          </a:p>
          <a:p>
            <a:r>
              <a:rPr lang="en-US" dirty="0">
                <a:cs typeface="Calibri"/>
              </a:rPr>
              <a:t>They think of collaborating and making the coalition, so that they can  divide the fares among themselves.</a:t>
            </a:r>
          </a:p>
          <a:p>
            <a:r>
              <a:rPr lang="en-US" dirty="0">
                <a:cs typeface="Calibri"/>
              </a:rPr>
              <a:t>Now there are many permutations in which they can make coalitions. Lets take one of them which is that all three of them make a coalition.</a:t>
            </a:r>
          </a:p>
          <a:p>
            <a:r>
              <a:rPr lang="en-US" dirty="0">
                <a:cs typeface="Calibri"/>
              </a:rPr>
              <a:t>Now if they decide to divide the fair among themselves in three equal parts then it would not be fair to Usman as he will have  to pay more so, he might will prefer go home by himself. So here the fair distribution is very important. Lloyd </a:t>
            </a:r>
            <a:r>
              <a:rPr lang="en-US" dirty="0" err="1">
                <a:cs typeface="Calibri"/>
              </a:rPr>
              <a:t>shapley</a:t>
            </a:r>
            <a:r>
              <a:rPr lang="en-US" dirty="0">
                <a:cs typeface="Calibri"/>
              </a:rPr>
              <a:t> introduced the solution concept of this  problem in 1951. We can divide the fair among themselves fairly by using </a:t>
            </a:r>
            <a:r>
              <a:rPr lang="en-US" dirty="0" err="1">
                <a:cs typeface="Calibri"/>
              </a:rPr>
              <a:t>shapley</a:t>
            </a:r>
            <a:r>
              <a:rPr lang="en-US" dirty="0">
                <a:cs typeface="Calibri"/>
              </a:rPr>
              <a:t> value. The equation you can see on screen gives us the fair distribution. I am not </a:t>
            </a:r>
            <a:r>
              <a:rPr lang="en-US" dirty="0" err="1">
                <a:cs typeface="Calibri"/>
              </a:rPr>
              <a:t>gonna</a:t>
            </a:r>
            <a:r>
              <a:rPr lang="en-US" dirty="0">
                <a:cs typeface="Calibri"/>
              </a:rPr>
              <a:t> go into technical details for now but if I have state that equation in a sentence then that would be like that. It is the average of marginal distributions of each player over all permutations.</a:t>
            </a:r>
          </a:p>
        </p:txBody>
      </p:sp>
      <p:sp>
        <p:nvSpPr>
          <p:cNvPr id="4" name="Slide Number Placeholder 3"/>
          <p:cNvSpPr>
            <a:spLocks noGrp="1"/>
          </p:cNvSpPr>
          <p:nvPr>
            <p:ph type="sldNum" sz="quarter" idx="5"/>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170012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r>
              <a:rPr lang="en-IN" sz="1200" kern="1200" dirty="0">
                <a:solidFill>
                  <a:schemeClr val="tx1"/>
                </a:solidFill>
                <a:effectLst/>
                <a:latin typeface="+mn-lt"/>
                <a:ea typeface="+mn-ea"/>
                <a:cs typeface="+mn-cs"/>
              </a:rPr>
              <a:t>Agent (computer science) -  An agent is a computer system that is </a:t>
            </a:r>
            <a:r>
              <a:rPr lang="en-IN" sz="1200" i="1" kern="1200" dirty="0">
                <a:solidFill>
                  <a:schemeClr val="tx1"/>
                </a:solidFill>
                <a:effectLst/>
                <a:latin typeface="+mn-lt"/>
                <a:ea typeface="+mn-ea"/>
                <a:cs typeface="+mn-cs"/>
              </a:rPr>
              <a:t>situated </a:t>
            </a:r>
            <a:r>
              <a:rPr lang="en-IN" sz="1200" kern="1200" dirty="0">
                <a:solidFill>
                  <a:schemeClr val="tx1"/>
                </a:solidFill>
                <a:effectLst/>
                <a:latin typeface="+mn-lt"/>
                <a:ea typeface="+mn-ea"/>
                <a:cs typeface="+mn-cs"/>
              </a:rPr>
              <a:t>in some </a:t>
            </a:r>
            <a:r>
              <a:rPr lang="en-IN" sz="1200" i="1" kern="1200" dirty="0">
                <a:solidFill>
                  <a:schemeClr val="tx1"/>
                </a:solidFill>
                <a:effectLst/>
                <a:latin typeface="+mn-lt"/>
                <a:ea typeface="+mn-ea"/>
                <a:cs typeface="+mn-cs"/>
              </a:rPr>
              <a:t>environment</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and that is capable of </a:t>
            </a:r>
            <a:r>
              <a:rPr lang="en-IN" sz="1200" i="1" kern="1200" dirty="0">
                <a:solidFill>
                  <a:schemeClr val="tx1"/>
                </a:solidFill>
                <a:effectLst/>
                <a:latin typeface="+mn-lt"/>
                <a:ea typeface="+mn-ea"/>
                <a:cs typeface="+mn-cs"/>
              </a:rPr>
              <a:t>autonomous action </a:t>
            </a:r>
            <a:r>
              <a:rPr lang="en-IN" sz="1200" kern="1200" dirty="0">
                <a:solidFill>
                  <a:schemeClr val="tx1"/>
                </a:solidFill>
                <a:effectLst/>
                <a:latin typeface="+mn-lt"/>
                <a:ea typeface="+mn-ea"/>
                <a:cs typeface="+mn-cs"/>
              </a:rPr>
              <a:t>in that environment in order to meet </a:t>
            </a:r>
          </a:p>
          <a:p>
            <a:r>
              <a:rPr lang="en-IN" sz="1200" kern="1200" dirty="0">
                <a:solidFill>
                  <a:schemeClr val="tx1"/>
                </a:solidFill>
                <a:effectLst/>
                <a:latin typeface="+mn-lt"/>
                <a:ea typeface="+mn-ea"/>
                <a:cs typeface="+mn-cs"/>
              </a:rPr>
              <a:t>its delegated objectives (figuring out what needs to be done to satisfy the </a:t>
            </a:r>
          </a:p>
          <a:p>
            <a:r>
              <a:rPr lang="en-IN" sz="1200" kern="1200" dirty="0">
                <a:solidFill>
                  <a:schemeClr val="tx1"/>
                </a:solidFill>
                <a:effectLst/>
                <a:latin typeface="+mn-lt"/>
                <a:ea typeface="+mn-ea"/>
                <a:cs typeface="+mn-cs"/>
              </a:rPr>
              <a:t>design objectives and, rather than constantly being told).</a:t>
            </a:r>
          </a:p>
          <a:p>
            <a:endParaRPr lang="en-US" dirty="0"/>
          </a:p>
          <a:p>
            <a:r>
              <a:rPr lang="en-US" dirty="0"/>
              <a:t>The agent operate in an environment where it is able to interact with it</a:t>
            </a:r>
          </a:p>
          <a:p>
            <a:r>
              <a:rPr lang="en-US" dirty="0"/>
              <a:t>and take an action based on the defined objectives and goals.</a:t>
            </a:r>
          </a:p>
          <a:p>
            <a:endParaRPr lang="en-US" dirty="0"/>
          </a:p>
          <a:p>
            <a:r>
              <a:rPr lang="en-US" dirty="0"/>
              <a:t>It follows </a:t>
            </a:r>
            <a:r>
              <a:rPr lang="en-US" dirty="0">
                <a:sym typeface="Wingdings" pitchFamily="2" charset="2"/>
              </a:rPr>
              <a:t></a:t>
            </a:r>
            <a:r>
              <a:rPr lang="en-US" dirty="0"/>
              <a:t> sense – decide – act loop:</a:t>
            </a:r>
          </a:p>
          <a:p>
            <a:pPr lvl="1"/>
            <a:r>
              <a:rPr lang="en-US" dirty="0"/>
              <a:t>It gets perceptual data from the environment through</a:t>
            </a:r>
          </a:p>
          <a:p>
            <a:pPr lvl="1"/>
            <a:r>
              <a:rPr lang="en-US" dirty="0"/>
              <a:t>sensors, then goes to the decision-making process </a:t>
            </a:r>
          </a:p>
          <a:p>
            <a:pPr lvl="1"/>
            <a:r>
              <a:rPr lang="en-US" dirty="0"/>
              <a:t>following the conditions (what to do) and act accordingly. </a:t>
            </a:r>
          </a:p>
          <a:p>
            <a:pPr lvl="1"/>
            <a:r>
              <a:rPr lang="en-US" dirty="0"/>
              <a:t>It gives back a change in the environment through the actions.</a:t>
            </a:r>
          </a:p>
          <a:p>
            <a:endParaRPr lang="en-US" dirty="0"/>
          </a:p>
          <a:p>
            <a:r>
              <a:rPr lang="en-US" dirty="0"/>
              <a:t>Example – a thermostat (simple agent)</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4117678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fontScale="92500"/>
          </a:bodyPr>
          <a:lstStyle/>
          <a:p>
            <a:r>
              <a:rPr lang="en-US" dirty="0"/>
              <a:t>The agents can be divided into two categories:</a:t>
            </a:r>
          </a:p>
          <a:p>
            <a:endParaRPr lang="en-US" dirty="0"/>
          </a:p>
          <a:p>
            <a:r>
              <a:rPr lang="en-US" dirty="0"/>
              <a:t>--single (or stand-alone agents):</a:t>
            </a:r>
          </a:p>
          <a:p>
            <a:pPr lvl="1"/>
            <a:endParaRPr lang="en-US" dirty="0"/>
          </a:p>
          <a:p>
            <a:pPr lvl="1"/>
            <a:r>
              <a:rPr lang="en-US" dirty="0"/>
              <a:t>The gif on the left-hand side shows a maze solver bot </a:t>
            </a:r>
          </a:p>
          <a:p>
            <a:pPr lvl="1"/>
            <a:r>
              <a:rPr lang="en-US" dirty="0"/>
              <a:t>as a self-operating agent inside a maze (the agent-environment).</a:t>
            </a:r>
          </a:p>
          <a:p>
            <a:pPr lvl="1"/>
            <a:r>
              <a:rPr lang="en-US" dirty="0"/>
              <a:t>The goal here is to figure the way out of the maze by recording the dead-ends</a:t>
            </a:r>
          </a:p>
          <a:p>
            <a:pPr lvl="1"/>
            <a:r>
              <a:rPr lang="en-US" dirty="0"/>
              <a:t>and following a predefined set of instructions. </a:t>
            </a:r>
          </a:p>
          <a:p>
            <a:pPr lvl="1"/>
            <a:endParaRPr lang="en-US" dirty="0"/>
          </a:p>
          <a:p>
            <a:pPr lvl="0"/>
            <a:r>
              <a:rPr lang="en-US" dirty="0"/>
              <a:t>--and multi-agents:</a:t>
            </a:r>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when multiple agents come together on behalf of their owners/users and interact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with each other.  In most general cases, agents will have different goals and motivation.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to successfully interact, they will require to cooperate, coordinate and negotiate with each </a:t>
            </a:r>
            <a:r>
              <a:rPr lang="en-IN" sz="1200" kern="1200" dirty="0" err="1">
                <a:solidFill>
                  <a:schemeClr val="tx1"/>
                </a:solidFill>
                <a:effectLst/>
                <a:latin typeface="+mn-lt"/>
                <a:ea typeface="+mn-ea"/>
                <a:cs typeface="+mn-cs"/>
              </a:rPr>
              <a:t>othe</a:t>
            </a:r>
            <a:endParaRPr lang="en-IN"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endParaRPr lang="en-US" dirty="0"/>
          </a:p>
          <a:p>
            <a:pPr lvl="1"/>
            <a:r>
              <a:rPr lang="en-US" dirty="0"/>
              <a:t>The gif on the right hand shows a </a:t>
            </a:r>
            <a:r>
              <a:rPr lang="en-US" dirty="0" err="1"/>
              <a:t>muti</a:t>
            </a:r>
            <a:r>
              <a:rPr lang="en-US" dirty="0"/>
              <a:t>-agent system, there is a </a:t>
            </a:r>
            <a:r>
              <a:rPr lang="en-US" dirty="0" err="1"/>
              <a:t>pac</a:t>
            </a:r>
            <a:r>
              <a:rPr lang="en-US" dirty="0"/>
              <a:t>-man and</a:t>
            </a:r>
          </a:p>
          <a:p>
            <a:pPr lvl="1"/>
            <a:r>
              <a:rPr lang="en-US" dirty="0"/>
              <a:t>4 ghosts in a competitive environment. The objective for the </a:t>
            </a:r>
            <a:r>
              <a:rPr lang="en-US" dirty="0" err="1"/>
              <a:t>pac</a:t>
            </a:r>
            <a:r>
              <a:rPr lang="en-US" dirty="0"/>
              <a:t>-man is to </a:t>
            </a:r>
          </a:p>
          <a:p>
            <a:pPr lvl="1"/>
            <a:r>
              <a:rPr lang="en-US" dirty="0"/>
              <a:t>eat all the wafers while avoiding the ghosts. Here the </a:t>
            </a:r>
            <a:r>
              <a:rPr lang="en-US" dirty="0" err="1"/>
              <a:t>pac</a:t>
            </a:r>
            <a:r>
              <a:rPr lang="en-US" dirty="0"/>
              <a:t>-man and the ghosts</a:t>
            </a:r>
          </a:p>
          <a:p>
            <a:pPr lvl="1"/>
            <a:r>
              <a:rPr lang="en-US" dirty="0"/>
              <a:t>are playing a competitive game with each other while the ghosts among themselves</a:t>
            </a:r>
          </a:p>
          <a:p>
            <a:pPr lvl="1"/>
            <a:r>
              <a:rPr lang="en-US" dirty="0"/>
              <a:t>collaborating and chasing </a:t>
            </a:r>
            <a:r>
              <a:rPr lang="en-US" dirty="0" err="1"/>
              <a:t>pac</a:t>
            </a:r>
            <a:r>
              <a:rPr lang="en-US" dirty="0"/>
              <a:t>-man.</a:t>
            </a:r>
          </a:p>
        </p:txBody>
      </p:sp>
      <p:sp>
        <p:nvSpPr>
          <p:cNvPr id="4" name="Rectangle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416182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0365E480-D152-854F-ADA8-07814A85EB2B}" type="datetime1">
              <a:rPr lang="en-IN" smtClean="0">
                <a:solidFill>
                  <a:srgbClr val="FFFFFF"/>
                </a:solidFill>
              </a:rPr>
              <a:t>25-02-2021</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r>
              <a:rPr lang="en-US">
                <a:solidFill>
                  <a:schemeClr val="tx2"/>
                </a:solidFill>
              </a:rPr>
              <a:t>Group 10</a:t>
            </a: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endParaRPr lang="en-US" dirty="0"/>
          </a:p>
        </p:txBody>
      </p:sp>
      <p:sp>
        <p:nvSpPr>
          <p:cNvPr id="3" name="Rectangle 2"/>
          <p:cNvSpPr>
            <a:spLocks noGrp="1"/>
          </p:cNvSpPr>
          <p:nvPr>
            <p:ph type="dt" sz="half" idx="10"/>
          </p:nvPr>
        </p:nvSpPr>
        <p:spPr/>
        <p:txBody>
          <a:bodyPr/>
          <a:lstStyle/>
          <a:p>
            <a:fld id="{5F3E4537-A394-7A40-9903-A0CFF6D194E7}" type="datetime1">
              <a:rPr lang="en-IN" smtClean="0"/>
              <a:t>25-02-2021</a:t>
            </a:fld>
            <a:endParaRPr lang="en-US"/>
          </a:p>
        </p:txBody>
      </p:sp>
      <p:sp>
        <p:nvSpPr>
          <p:cNvPr id="4" name="Rectangle 3"/>
          <p:cNvSpPr>
            <a:spLocks noGrp="1"/>
          </p:cNvSpPr>
          <p:nvPr>
            <p:ph type="ftr" sz="quarter" idx="11"/>
          </p:nvPr>
        </p:nvSpPr>
        <p:spPr/>
        <p:txBody>
          <a:bodyPr/>
          <a:lstStyle/>
          <a:p>
            <a:r>
              <a:rPr lang="en-US"/>
              <a:t>Group 10</a:t>
            </a:r>
          </a:p>
        </p:txBody>
      </p:sp>
      <p:sp>
        <p:nvSpPr>
          <p:cNvPr id="5" name="Rectangle 4"/>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a:t>Click to edit master title style</a:t>
            </a:r>
          </a:p>
        </p:txBody>
      </p:sp>
      <p:sp>
        <p:nvSpPr>
          <p:cNvPr id="12" name="Date Placeholder 11"/>
          <p:cNvSpPr>
            <a:spLocks noGrp="1"/>
          </p:cNvSpPr>
          <p:nvPr>
            <p:ph type="dt" sz="half" idx="10"/>
          </p:nvPr>
        </p:nvSpPr>
        <p:spPr/>
        <p:txBody>
          <a:bodyPr/>
          <a:lstStyle/>
          <a:p>
            <a:fld id="{3361E6A3-CCE7-6F4F-A7DA-BF1597CC74ED}" type="datetime1">
              <a:rPr lang="en-IN" smtClean="0"/>
              <a:t>25-02-2021</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r>
              <a:rPr lang="en-US"/>
              <a:t>Group 10</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p:txBody>
          <a:bodyPr rtlCol="0"/>
          <a:lstStyle/>
          <a:p>
            <a:fld id="{ADBD89A1-0DBB-8041-AEDC-8BCD429A9C66}" type="datetime1">
              <a:rPr lang="en-IN" smtClean="0"/>
              <a:t>25-02-2021</a:t>
            </a:fld>
            <a:endParaRPr lang="en-US"/>
          </a:p>
        </p:txBody>
      </p:sp>
      <p:sp>
        <p:nvSpPr>
          <p:cNvPr id="10" name="Slide Number Placeholder 9"/>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p>
            <a:r>
              <a:rPr lang="en-US"/>
              <a:t>Group 10</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5"/>
          </p:nvPr>
        </p:nvSpPr>
        <p:spPr/>
        <p:txBody>
          <a:bodyPr rtlCol="0"/>
          <a:lstStyle/>
          <a:p>
            <a:fld id="{AC4596EA-8BDF-8B4A-90D9-C80F4FC61FB1}" type="datetime1">
              <a:rPr lang="en-IN" smtClean="0"/>
              <a:t>25-02-2021</a:t>
            </a:fld>
            <a:endParaRPr lang="en-US"/>
          </a:p>
        </p:txBody>
      </p:sp>
      <p:sp>
        <p:nvSpPr>
          <p:cNvPr id="12" name="Slide Number Placeholder 11"/>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p>
            <a:r>
              <a:rPr lang="en-US"/>
              <a:t>Group 10</a:t>
            </a:r>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58521F-7197-D247-809B-C028EA2B16C6}" type="datetime1">
              <a:rPr lang="en-IN" smtClean="0"/>
              <a:t>25-02-2021</a:t>
            </a:fld>
            <a:endParaRPr lang="en-US"/>
          </a:p>
        </p:txBody>
      </p:sp>
      <p:sp>
        <p:nvSpPr>
          <p:cNvPr id="4" name="Footer Placeholder 3"/>
          <p:cNvSpPr>
            <a:spLocks noGrp="1"/>
          </p:cNvSpPr>
          <p:nvPr>
            <p:ph type="ftr" sz="quarter" idx="11"/>
          </p:nvPr>
        </p:nvSpPr>
        <p:spPr/>
        <p:txBody>
          <a:bodyPr/>
          <a:lstStyle/>
          <a:p>
            <a:r>
              <a:rPr lang="en-US"/>
              <a:t>Group 10</a:t>
            </a:r>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253785-23AD-824C-A865-0BB272569453}" type="datetime1">
              <a:rPr lang="en-IN" smtClean="0"/>
              <a:t>25-02-2021</a:t>
            </a:fld>
            <a:endParaRPr lang="en-US"/>
          </a:p>
        </p:txBody>
      </p:sp>
      <p:sp>
        <p:nvSpPr>
          <p:cNvPr id="3" name="Footer Placeholder 2"/>
          <p:cNvSpPr>
            <a:spLocks noGrp="1"/>
          </p:cNvSpPr>
          <p:nvPr>
            <p:ph type="ftr" sz="quarter" idx="11"/>
          </p:nvPr>
        </p:nvSpPr>
        <p:spPr/>
        <p:txBody>
          <a:bodyPr/>
          <a:lstStyle/>
          <a:p>
            <a:r>
              <a:rPr lang="en-US"/>
              <a:t>Group 10</a:t>
            </a:r>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A3EDD7FC-F9E3-804B-ACF4-CD5632B7D0B8}" type="datetime1">
              <a:rPr lang="en-IN" smtClean="0"/>
              <a:t>25-02-2021</a:t>
            </a:fld>
            <a:endParaRPr lang="en-US"/>
          </a:p>
        </p:txBody>
      </p:sp>
      <p:sp>
        <p:nvSpPr>
          <p:cNvPr id="6" name="Footer Placeholder 5"/>
          <p:cNvSpPr>
            <a:spLocks noGrp="1"/>
          </p:cNvSpPr>
          <p:nvPr>
            <p:ph type="ftr" sz="quarter" idx="11"/>
          </p:nvPr>
        </p:nvSpPr>
        <p:spPr/>
        <p:txBody>
          <a:bodyPr/>
          <a:lstStyle/>
          <a:p>
            <a:r>
              <a:rPr lang="en-US"/>
              <a:t>Group 10</a:t>
            </a:r>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9" name="Content Placeholder 8"/>
          <p:cNvSpPr>
            <a:spLocks noGrp="1"/>
          </p:cNvSpPr>
          <p:nvPr>
            <p:ph sz="quarter" idx="13"/>
          </p:nvPr>
        </p:nvSpPr>
        <p:spPr>
          <a:xfrm>
            <a:off x="2362200" y="1428750"/>
            <a:ext cx="64008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a:t>Drag picture to placeholder or click icon to add</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p>
            <a:fld id="{236CB5F1-98A9-4941-B73E-C50596EACCE6}" type="datetime1">
              <a:rPr lang="en-IN" smtClean="0"/>
              <a:t>25-02-2021</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p>
            <a:r>
              <a:rPr lang="en-US"/>
              <a:t>Group 10</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6775BDE2-45A4-B14E-8E46-E4A16843DC52}" type="datetime1">
              <a:rPr lang="en-IN" smtClean="0"/>
              <a:t>25-02-2021</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r>
              <a:rPr lang="en-US" sz="1400">
                <a:solidFill>
                  <a:schemeClr val="tx2"/>
                </a:solidFill>
              </a:rPr>
              <a:t>Group 10</a:t>
            </a: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ulti-agent_system#/media/File:IntelligentAgent-Learning.png"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comments" Target="../comments/comment4.xml"/><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457200" y="285750"/>
            <a:ext cx="8534400" cy="2038350"/>
          </a:xfrm>
        </p:spPr>
        <p:txBody>
          <a:bodyPr>
            <a:normAutofit fontScale="90000"/>
          </a:bodyPr>
          <a:lstStyle/>
          <a:p>
            <a:r>
              <a:rPr lang="en-US" dirty="0"/>
              <a:t>USING Multi Agent Re-enforcement Learning &amp; Game Theory to combat asymmetrical transactions online</a:t>
            </a:r>
          </a:p>
        </p:txBody>
      </p:sp>
      <p:sp>
        <p:nvSpPr>
          <p:cNvPr id="5" name="Rectangle 4"/>
          <p:cNvSpPr>
            <a:spLocks noGrp="1"/>
          </p:cNvSpPr>
          <p:nvPr>
            <p:ph type="subTitle" idx="1"/>
          </p:nvPr>
        </p:nvSpPr>
        <p:spPr/>
        <p:txBody>
          <a:bodyPr vert="horz" lIns="91440" tIns="45720" rIns="91440" bIns="45720" anchor="ctr">
            <a:normAutofit lnSpcReduction="10000"/>
          </a:bodyPr>
          <a:lstStyle/>
          <a:p>
            <a:r>
              <a:rPr lang="en-US" dirty="0"/>
              <a:t>A deep dive into MAS, GT &amp; RL</a:t>
            </a:r>
          </a:p>
        </p:txBody>
      </p:sp>
      <p:sp>
        <p:nvSpPr>
          <p:cNvPr id="6" name="Rectangle 3">
            <a:extLst>
              <a:ext uri="{FF2B5EF4-FFF2-40B4-BE49-F238E27FC236}">
                <a16:creationId xmlns:a16="http://schemas.microsoft.com/office/drawing/2014/main" id="{9D443F57-FA16-8C47-95EC-9898CA4F1592}"/>
              </a:ext>
            </a:extLst>
          </p:cNvPr>
          <p:cNvSpPr txBox="1">
            <a:spLocks/>
          </p:cNvSpPr>
          <p:nvPr/>
        </p:nvSpPr>
        <p:spPr>
          <a:xfrm>
            <a:off x="647700" y="2435763"/>
            <a:ext cx="1752600" cy="438150"/>
          </a:xfrm>
          <a:prstGeom prst="rect">
            <a:avLst/>
          </a:prstGeom>
        </p:spPr>
        <p:txBody>
          <a:bodyPr vert="horz" rtlCol="0" anchor="b">
            <a:noAutofit/>
          </a:bodyPr>
          <a:lstStyle>
            <a:lvl1pPr algn="l" rtl="0" eaLnBrk="1" latinLnBrk="0" hangingPunct="1">
              <a:spcBef>
                <a:spcPct val="0"/>
              </a:spcBef>
              <a:buNone/>
              <a:defRPr sz="4200" kern="1200" cap="all" baseline="0">
                <a:solidFill>
                  <a:schemeClr val="tx2"/>
                </a:solidFill>
                <a:latin typeface="+mj-lt"/>
                <a:ea typeface="+mj-ea"/>
                <a:cs typeface="+mj-cs"/>
              </a:defRPr>
            </a:lvl1pPr>
            <a:extLst/>
          </a:lstStyle>
          <a:p>
            <a:endParaRPr lang="en-US" sz="2400" dirty="0"/>
          </a:p>
        </p:txBody>
      </p:sp>
      <p:sp>
        <p:nvSpPr>
          <p:cNvPr id="7" name="Rectangle 3">
            <a:extLst>
              <a:ext uri="{FF2B5EF4-FFF2-40B4-BE49-F238E27FC236}">
                <a16:creationId xmlns:a16="http://schemas.microsoft.com/office/drawing/2014/main" id="{9D8A6AD3-5C06-2B41-B029-F5682A01534F}"/>
              </a:ext>
            </a:extLst>
          </p:cNvPr>
          <p:cNvSpPr txBox="1">
            <a:spLocks/>
          </p:cNvSpPr>
          <p:nvPr/>
        </p:nvSpPr>
        <p:spPr>
          <a:xfrm>
            <a:off x="685800" y="2571750"/>
            <a:ext cx="3352800" cy="1581149"/>
          </a:xfrm>
          <a:prstGeom prst="rect">
            <a:avLst/>
          </a:prstGeom>
        </p:spPr>
        <p:txBody>
          <a:bodyPr vert="horz" rtlCol="0" anchor="b">
            <a:noAutofit/>
          </a:bodyPr>
          <a:lstStyle>
            <a:lvl1pPr algn="l" rtl="0" eaLnBrk="1" latinLnBrk="0" hangingPunct="1">
              <a:spcBef>
                <a:spcPct val="0"/>
              </a:spcBef>
              <a:buNone/>
              <a:defRPr sz="4200" kern="1200" cap="all" baseline="0">
                <a:solidFill>
                  <a:schemeClr val="tx2"/>
                </a:solidFill>
                <a:latin typeface="+mj-lt"/>
                <a:ea typeface="+mj-ea"/>
                <a:cs typeface="+mj-cs"/>
              </a:defRPr>
            </a:lvl1pPr>
            <a:extLst/>
          </a:lstStyle>
          <a:p>
            <a:r>
              <a:rPr lang="en-US" sz="2400" dirty="0"/>
              <a:t>Group 10</a:t>
            </a:r>
          </a:p>
          <a:p>
            <a:endParaRPr lang="en-US" sz="1200" dirty="0"/>
          </a:p>
          <a:p>
            <a:r>
              <a:rPr lang="en-US" sz="1600" dirty="0"/>
              <a:t>AbdulAZIZ AlGAIN</a:t>
            </a:r>
          </a:p>
          <a:p>
            <a:r>
              <a:rPr lang="en-US" sz="1600" dirty="0"/>
              <a:t>Usman SHOUKAT</a:t>
            </a:r>
          </a:p>
          <a:p>
            <a:r>
              <a:rPr lang="en-US" sz="1600" dirty="0"/>
              <a:t>Shubham SINGH</a:t>
            </a:r>
          </a:p>
          <a:p>
            <a:r>
              <a:rPr lang="en-US" sz="1600" dirty="0"/>
              <a:t>Jone CHONG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a:bodyPr>
          <a:lstStyle/>
          <a:p>
            <a:r>
              <a:rPr lang="en-US" dirty="0"/>
              <a:t>Types of Games </a:t>
            </a:r>
          </a:p>
        </p:txBody>
      </p:sp>
      <p:sp>
        <p:nvSpPr>
          <p:cNvPr id="4" name="Rectangle 3"/>
          <p:cNvSpPr>
            <a:spLocks noGrp="1"/>
          </p:cNvSpPr>
          <p:nvPr>
            <p:ph sz="quarter" idx="14"/>
          </p:nvPr>
        </p:nvSpPr>
        <p:spPr>
          <a:xfrm>
            <a:off x="3577272" y="1428750"/>
            <a:ext cx="5414328" cy="3526766"/>
          </a:xfrm>
        </p:spPr>
        <p:txBody>
          <a:bodyPr vert="horz" lIns="91440" tIns="45720" rIns="91440" bIns="45720" anchor="t">
            <a:normAutofit fontScale="92500"/>
          </a:bodyPr>
          <a:lstStyle/>
          <a:p>
            <a:pPr marL="274320" lvl="1"/>
            <a:r>
              <a:rPr lang="en-US" altLang="x-none" dirty="0"/>
              <a:t>Cooperative Games</a:t>
            </a:r>
            <a:endParaRPr lang="en-US" dirty="0"/>
          </a:p>
          <a:p>
            <a:pPr marL="617220" lvl="2" indent="-342900"/>
            <a:r>
              <a:rPr lang="en-US" altLang="x-none" dirty="0"/>
              <a:t>Goals Aligned, focus on collective gains</a:t>
            </a:r>
          </a:p>
          <a:p>
            <a:pPr marL="274320" lvl="1"/>
            <a:r>
              <a:rPr lang="en-US" altLang="x-none" dirty="0"/>
              <a:t>Competitive Games</a:t>
            </a:r>
          </a:p>
          <a:p>
            <a:pPr marL="617220" lvl="2" indent="-342900"/>
            <a:r>
              <a:rPr lang="en-US" altLang="x-none" dirty="0"/>
              <a:t>Non-Aligned goals, focus on personal gain</a:t>
            </a:r>
          </a:p>
          <a:p>
            <a:pPr marL="274320" lvl="1"/>
            <a:r>
              <a:rPr lang="en-US" altLang="x-none" dirty="0"/>
              <a:t>Finite Games</a:t>
            </a:r>
          </a:p>
          <a:p>
            <a:pPr marL="617220" lvl="2" indent="-342900"/>
            <a:r>
              <a:rPr lang="en-US" altLang="x-none" dirty="0"/>
              <a:t>Has beginning/end, clear goal</a:t>
            </a:r>
          </a:p>
          <a:p>
            <a:pPr marL="274320" lvl="1"/>
            <a:r>
              <a:rPr lang="en-US" altLang="x-none" dirty="0"/>
              <a:t>Infinite Games</a:t>
            </a:r>
          </a:p>
          <a:p>
            <a:pPr marL="548640" lvl="2"/>
            <a:r>
              <a:rPr lang="en-US" altLang="x-none" dirty="0"/>
              <a:t>Has beginning but no clear end/goal</a:t>
            </a:r>
          </a:p>
          <a:p>
            <a:pPr marL="274320"/>
            <a:endParaRPr lang="en-US" dirty="0"/>
          </a:p>
        </p:txBody>
      </p:sp>
      <p:pic>
        <p:nvPicPr>
          <p:cNvPr id="10" name="Picture 9" descr="A picture containing diagram&#10;&#10;Description automatically generated">
            <a:extLst>
              <a:ext uri="{FF2B5EF4-FFF2-40B4-BE49-F238E27FC236}">
                <a16:creationId xmlns:a16="http://schemas.microsoft.com/office/drawing/2014/main" id="{5F0F798D-8A49-5140-AF1B-0999236136FF}"/>
              </a:ext>
            </a:extLst>
          </p:cNvPr>
          <p:cNvPicPr>
            <a:picLocks noChangeAspect="1"/>
          </p:cNvPicPr>
          <p:nvPr/>
        </p:nvPicPr>
        <p:blipFill rotWithShape="1">
          <a:blip r:embed="rId3">
            <a:extLst>
              <a:ext uri="{28A0092B-C50C-407E-A947-70E740481C1C}">
                <a14:useLocalDpi xmlns:a14="http://schemas.microsoft.com/office/drawing/2010/main" val="0"/>
              </a:ext>
            </a:extLst>
          </a:blip>
          <a:srcRect r="6072"/>
          <a:stretch/>
        </p:blipFill>
        <p:spPr>
          <a:xfrm>
            <a:off x="457200" y="1733550"/>
            <a:ext cx="2971800" cy="2531134"/>
          </a:xfrm>
          <a:prstGeom prst="rect">
            <a:avLst/>
          </a:prstGeom>
        </p:spPr>
      </p:pic>
      <p:sp>
        <p:nvSpPr>
          <p:cNvPr id="5" name="Slide Number Placeholder 4">
            <a:extLst>
              <a:ext uri="{FF2B5EF4-FFF2-40B4-BE49-F238E27FC236}">
                <a16:creationId xmlns:a16="http://schemas.microsoft.com/office/drawing/2014/main" id="{025E0DA1-778F-6240-9046-6A267690DA35}"/>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2001-1061-4C0A-99A7-CEBDF3CD9EF0}"/>
              </a:ext>
            </a:extLst>
          </p:cNvPr>
          <p:cNvSpPr>
            <a:spLocks noGrp="1"/>
          </p:cNvSpPr>
          <p:nvPr>
            <p:ph type="title"/>
          </p:nvPr>
        </p:nvSpPr>
        <p:spPr/>
        <p:txBody>
          <a:bodyPr vert="horz" lIns="91440" tIns="45720" rIns="91440" bIns="45720" anchor="b">
            <a:normAutofit/>
          </a:bodyPr>
          <a:lstStyle/>
          <a:p>
            <a:r>
              <a:rPr lang="en-GB" dirty="0"/>
              <a:t>Example of Cooperative Game</a:t>
            </a:r>
          </a:p>
        </p:txBody>
      </p:sp>
      <p:sp>
        <p:nvSpPr>
          <p:cNvPr id="3" name="Content Placeholder 2">
            <a:extLst>
              <a:ext uri="{FF2B5EF4-FFF2-40B4-BE49-F238E27FC236}">
                <a16:creationId xmlns:a16="http://schemas.microsoft.com/office/drawing/2014/main" id="{DA0DAF96-B344-406F-9963-64E9A4E6FDA2}"/>
              </a:ext>
            </a:extLst>
          </p:cNvPr>
          <p:cNvSpPr>
            <a:spLocks noGrp="1"/>
          </p:cNvSpPr>
          <p:nvPr>
            <p:ph sz="quarter" idx="13"/>
          </p:nvPr>
        </p:nvSpPr>
        <p:spPr/>
        <p:txBody>
          <a:bodyPr vert="horz" lIns="91440" tIns="45720" rIns="91440" bIns="45720" anchor="t">
            <a:normAutofit/>
          </a:bodyPr>
          <a:lstStyle/>
          <a:p>
            <a:r>
              <a:rPr lang="en-GB" dirty="0"/>
              <a:t>Sharing of Taxi fare</a:t>
            </a:r>
          </a:p>
        </p:txBody>
      </p:sp>
      <p:pic>
        <p:nvPicPr>
          <p:cNvPr id="8" name="Graphic 8" descr="Marker with solid fill">
            <a:extLst>
              <a:ext uri="{FF2B5EF4-FFF2-40B4-BE49-F238E27FC236}">
                <a16:creationId xmlns:a16="http://schemas.microsoft.com/office/drawing/2014/main" id="{D5F89B28-9872-453C-9C89-4AE4D9C4241E}"/>
              </a:ext>
            </a:extLst>
          </p:cNvPr>
          <p:cNvPicPr>
            <a:picLocks noGrp="1" noChangeAspect="1"/>
          </p:cNvPicPr>
          <p:nvPr>
            <p:ph sz="quarter" idx="14"/>
          </p:nvPr>
        </p:nvPicPr>
        <p:blipFill>
          <a:blip r:embed="rId3">
            <a:extLst>
              <a:ext uri="{96DAC541-7B7A-43D3-8B79-37D633B846F1}">
                <asvg:svgBlip xmlns:asvg="http://schemas.microsoft.com/office/drawing/2016/SVG/main" r:embed="rId4"/>
              </a:ext>
            </a:extLst>
          </a:blip>
          <a:stretch>
            <a:fillRect/>
          </a:stretch>
        </p:blipFill>
        <p:spPr>
          <a:xfrm>
            <a:off x="606406" y="2003119"/>
            <a:ext cx="530791" cy="522962"/>
          </a:xfrm>
        </p:spPr>
      </p:pic>
      <p:sp>
        <p:nvSpPr>
          <p:cNvPr id="5" name="Slide Number Placeholder 4">
            <a:extLst>
              <a:ext uri="{FF2B5EF4-FFF2-40B4-BE49-F238E27FC236}">
                <a16:creationId xmlns:a16="http://schemas.microsoft.com/office/drawing/2014/main" id="{D4859C40-2D17-46DD-ADDF-47D6E606BD57}"/>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11</a:t>
            </a:fld>
            <a:endParaRPr lang="en-US"/>
          </a:p>
        </p:txBody>
      </p:sp>
      <p:cxnSp>
        <p:nvCxnSpPr>
          <p:cNvPr id="6" name="Straight Arrow Connector 5">
            <a:extLst>
              <a:ext uri="{FF2B5EF4-FFF2-40B4-BE49-F238E27FC236}">
                <a16:creationId xmlns:a16="http://schemas.microsoft.com/office/drawing/2014/main" id="{95547773-8426-4FC2-9AFB-2EB28D366D36}"/>
              </a:ext>
            </a:extLst>
          </p:cNvPr>
          <p:cNvCxnSpPr/>
          <p:nvPr/>
        </p:nvCxnSpPr>
        <p:spPr>
          <a:xfrm>
            <a:off x="889347" y="2435528"/>
            <a:ext cx="3491629" cy="1518780"/>
          </a:xfrm>
          <a:prstGeom prst="straightConnector1">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F0605FD-1DA8-4CE8-812F-569C1EED101C}"/>
              </a:ext>
            </a:extLst>
          </p:cNvPr>
          <p:cNvSpPr txBox="1"/>
          <p:nvPr/>
        </p:nvSpPr>
        <p:spPr>
          <a:xfrm>
            <a:off x="70851" y="2384250"/>
            <a:ext cx="10835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t>University</a:t>
            </a:r>
          </a:p>
        </p:txBody>
      </p:sp>
      <p:pic>
        <p:nvPicPr>
          <p:cNvPr id="10" name="Graphic 8" descr="Marker with solid fill">
            <a:extLst>
              <a:ext uri="{FF2B5EF4-FFF2-40B4-BE49-F238E27FC236}">
                <a16:creationId xmlns:a16="http://schemas.microsoft.com/office/drawing/2014/main" id="{FDE9FCBC-F865-4472-B8FA-562E227D81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321" y="3556868"/>
            <a:ext cx="468161" cy="468162"/>
          </a:xfrm>
          <a:prstGeom prst="rect">
            <a:avLst/>
          </a:prstGeom>
        </p:spPr>
      </p:pic>
      <p:pic>
        <p:nvPicPr>
          <p:cNvPr id="12" name="Graphic 8" descr="Marker with solid fill">
            <a:extLst>
              <a:ext uri="{FF2B5EF4-FFF2-40B4-BE49-F238E27FC236}">
                <a16:creationId xmlns:a16="http://schemas.microsoft.com/office/drawing/2014/main" id="{1BB96A62-8FA8-4CEC-AED2-FA8C1986B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9801" y="2566268"/>
            <a:ext cx="468161" cy="460332"/>
          </a:xfrm>
          <a:prstGeom prst="rect">
            <a:avLst/>
          </a:prstGeom>
        </p:spPr>
      </p:pic>
      <p:pic>
        <p:nvPicPr>
          <p:cNvPr id="14" name="Graphic 8" descr="Marker with solid fill">
            <a:extLst>
              <a:ext uri="{FF2B5EF4-FFF2-40B4-BE49-F238E27FC236}">
                <a16:creationId xmlns:a16="http://schemas.microsoft.com/office/drawing/2014/main" id="{7AECF28E-9249-4BB9-8B78-4492874536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8106" y="2922216"/>
            <a:ext cx="538620" cy="538620"/>
          </a:xfrm>
          <a:prstGeom prst="rect">
            <a:avLst/>
          </a:prstGeom>
        </p:spPr>
      </p:pic>
      <p:sp>
        <p:nvSpPr>
          <p:cNvPr id="15" name="TextBox 14">
            <a:extLst>
              <a:ext uri="{FF2B5EF4-FFF2-40B4-BE49-F238E27FC236}">
                <a16:creationId xmlns:a16="http://schemas.microsoft.com/office/drawing/2014/main" id="{6EF6F6E1-F5D6-4D71-A777-DD2A657647CF}"/>
              </a:ext>
            </a:extLst>
          </p:cNvPr>
          <p:cNvSpPr txBox="1"/>
          <p:nvPr/>
        </p:nvSpPr>
        <p:spPr>
          <a:xfrm>
            <a:off x="3556609" y="3920647"/>
            <a:ext cx="1263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Jone £40</a:t>
            </a:r>
          </a:p>
        </p:txBody>
      </p:sp>
      <p:sp>
        <p:nvSpPr>
          <p:cNvPr id="16" name="TextBox 15">
            <a:extLst>
              <a:ext uri="{FF2B5EF4-FFF2-40B4-BE49-F238E27FC236}">
                <a16:creationId xmlns:a16="http://schemas.microsoft.com/office/drawing/2014/main" id="{2C40B4FF-E4E9-4169-AF2D-3D3EF5A9CECC}"/>
              </a:ext>
            </a:extLst>
          </p:cNvPr>
          <p:cNvSpPr txBox="1"/>
          <p:nvPr/>
        </p:nvSpPr>
        <p:spPr>
          <a:xfrm>
            <a:off x="1896910" y="3372632"/>
            <a:ext cx="14749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Shubham £15</a:t>
            </a:r>
          </a:p>
        </p:txBody>
      </p:sp>
      <p:sp>
        <p:nvSpPr>
          <p:cNvPr id="17" name="TextBox 16">
            <a:extLst>
              <a:ext uri="{FF2B5EF4-FFF2-40B4-BE49-F238E27FC236}">
                <a16:creationId xmlns:a16="http://schemas.microsoft.com/office/drawing/2014/main" id="{7A67B0E2-5DE9-426F-BA70-93BCCE194187}"/>
              </a:ext>
            </a:extLst>
          </p:cNvPr>
          <p:cNvSpPr txBox="1"/>
          <p:nvPr/>
        </p:nvSpPr>
        <p:spPr>
          <a:xfrm>
            <a:off x="1020088" y="2918564"/>
            <a:ext cx="1263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Usman £10</a:t>
            </a:r>
          </a:p>
        </p:txBody>
      </p:sp>
      <p:sp>
        <p:nvSpPr>
          <p:cNvPr id="18" name="TextBox 17">
            <a:extLst>
              <a:ext uri="{FF2B5EF4-FFF2-40B4-BE49-F238E27FC236}">
                <a16:creationId xmlns:a16="http://schemas.microsoft.com/office/drawing/2014/main" id="{0A7E88B8-4C76-4570-B6C0-ED22BEAFBFF3}"/>
              </a:ext>
            </a:extLst>
          </p:cNvPr>
          <p:cNvSpPr txBox="1"/>
          <p:nvPr/>
        </p:nvSpPr>
        <p:spPr>
          <a:xfrm>
            <a:off x="4812845" y="1281793"/>
            <a:ext cx="4274002"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Lloyd Shapley gave solution concept </a:t>
            </a:r>
            <a:r>
              <a:rPr lang="en-GB" sz="2400"/>
              <a:t>for</a:t>
            </a:r>
            <a:r>
              <a:rPr lang="en-GB" sz="2400" dirty="0"/>
              <a:t> this problem in 1951 which is known </a:t>
            </a:r>
            <a:r>
              <a:rPr lang="en-GB" sz="2400" dirty="0" err="1"/>
              <a:t>shapley</a:t>
            </a:r>
            <a:r>
              <a:rPr lang="en-GB" sz="2400" dirty="0"/>
              <a:t> value. The equation of </a:t>
            </a:r>
            <a:r>
              <a:rPr lang="en-GB" sz="2400" dirty="0" err="1"/>
              <a:t>shapley</a:t>
            </a:r>
            <a:r>
              <a:rPr lang="en-GB" sz="2400" dirty="0"/>
              <a:t> value is as follows:</a:t>
            </a:r>
          </a:p>
          <a:p>
            <a:endParaRPr lang="en-GB" dirty="0"/>
          </a:p>
        </p:txBody>
      </p:sp>
      <p:pic>
        <p:nvPicPr>
          <p:cNvPr id="19" name="Picture 19">
            <a:extLst>
              <a:ext uri="{FF2B5EF4-FFF2-40B4-BE49-F238E27FC236}">
                <a16:creationId xmlns:a16="http://schemas.microsoft.com/office/drawing/2014/main" id="{881DE6DD-2A41-4E94-B732-B838D80A178C}"/>
              </a:ext>
            </a:extLst>
          </p:cNvPr>
          <p:cNvPicPr>
            <a:picLocks noChangeAspect="1"/>
          </p:cNvPicPr>
          <p:nvPr/>
        </p:nvPicPr>
        <p:blipFill>
          <a:blip r:embed="rId5"/>
          <a:stretch>
            <a:fillRect/>
          </a:stretch>
        </p:blipFill>
        <p:spPr>
          <a:xfrm>
            <a:off x="5324654" y="3459704"/>
            <a:ext cx="2743200" cy="898277"/>
          </a:xfrm>
          <a:prstGeom prst="rect">
            <a:avLst/>
          </a:prstGeom>
        </p:spPr>
      </p:pic>
    </p:spTree>
    <p:extLst>
      <p:ext uri="{BB962C8B-B14F-4D97-AF65-F5344CB8AC3E}">
        <p14:creationId xmlns:p14="http://schemas.microsoft.com/office/powerpoint/2010/main" val="19461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20AA-3194-4169-98C2-F05BEA28C28A}"/>
              </a:ext>
            </a:extLst>
          </p:cNvPr>
          <p:cNvSpPr>
            <a:spLocks noGrp="1"/>
          </p:cNvSpPr>
          <p:nvPr>
            <p:ph type="title"/>
          </p:nvPr>
        </p:nvSpPr>
        <p:spPr/>
        <p:txBody>
          <a:bodyPr vert="horz" lIns="91440" tIns="45720" rIns="91440" bIns="45720" anchor="b">
            <a:normAutofit fontScale="90000"/>
          </a:bodyPr>
          <a:lstStyle/>
          <a:p>
            <a:r>
              <a:rPr lang="en-GB" dirty="0"/>
              <a:t>Example of Competitive Game(Nash Equilibrium)</a:t>
            </a:r>
          </a:p>
        </p:txBody>
      </p:sp>
      <p:sp>
        <p:nvSpPr>
          <p:cNvPr id="3" name="Content Placeholder 2">
            <a:extLst>
              <a:ext uri="{FF2B5EF4-FFF2-40B4-BE49-F238E27FC236}">
                <a16:creationId xmlns:a16="http://schemas.microsoft.com/office/drawing/2014/main" id="{612C0B25-7CCE-4755-93D7-70278DCD962F}"/>
              </a:ext>
            </a:extLst>
          </p:cNvPr>
          <p:cNvSpPr>
            <a:spLocks noGrp="1"/>
          </p:cNvSpPr>
          <p:nvPr>
            <p:ph sz="quarter" idx="13"/>
          </p:nvPr>
        </p:nvSpPr>
        <p:spPr/>
        <p:txBody>
          <a:bodyPr vert="horz" lIns="91440" tIns="45720" rIns="91440" bIns="45720" anchor="t">
            <a:normAutofit/>
          </a:bodyPr>
          <a:lstStyle/>
          <a:p>
            <a:r>
              <a:rPr lang="en-GB" dirty="0"/>
              <a:t>Prisoners Dilemma</a:t>
            </a:r>
          </a:p>
          <a:p>
            <a:endParaRPr lang="en-GB" dirty="0"/>
          </a:p>
        </p:txBody>
      </p:sp>
      <p:sp>
        <p:nvSpPr>
          <p:cNvPr id="4" name="Content Placeholder 3">
            <a:extLst>
              <a:ext uri="{FF2B5EF4-FFF2-40B4-BE49-F238E27FC236}">
                <a16:creationId xmlns:a16="http://schemas.microsoft.com/office/drawing/2014/main" id="{B1F06E46-8EB2-4FDA-A6F7-022724AA270C}"/>
              </a:ext>
            </a:extLst>
          </p:cNvPr>
          <p:cNvSpPr>
            <a:spLocks noGrp="1"/>
          </p:cNvSpPr>
          <p:nvPr>
            <p:ph sz="quarter" idx="14"/>
          </p:nvPr>
        </p:nvSpPr>
        <p:spPr>
          <a:xfrm>
            <a:off x="4844901" y="1320200"/>
            <a:ext cx="4220473" cy="3300974"/>
          </a:xfrm>
        </p:spPr>
        <p:txBody>
          <a:bodyPr vert="horz" lIns="91440" tIns="45720" rIns="91440" bIns="45720" anchor="t">
            <a:normAutofit/>
          </a:bodyPr>
          <a:lstStyle/>
          <a:p>
            <a:pPr marL="0" indent="0">
              <a:buNone/>
            </a:pPr>
            <a:r>
              <a:rPr lang="en-GB" dirty="0"/>
              <a:t>Relevance to Market Place</a:t>
            </a:r>
          </a:p>
        </p:txBody>
      </p:sp>
      <p:sp>
        <p:nvSpPr>
          <p:cNvPr id="5" name="Slide Number Placeholder 4">
            <a:extLst>
              <a:ext uri="{FF2B5EF4-FFF2-40B4-BE49-F238E27FC236}">
                <a16:creationId xmlns:a16="http://schemas.microsoft.com/office/drawing/2014/main" id="{17640E0D-302E-49FA-B669-8272A73B350A}"/>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12</a:t>
            </a:fld>
            <a:endParaRPr lang="en-US"/>
          </a:p>
        </p:txBody>
      </p:sp>
      <p:graphicFrame>
        <p:nvGraphicFramePr>
          <p:cNvPr id="14" name="Table 13">
            <a:extLst>
              <a:ext uri="{FF2B5EF4-FFF2-40B4-BE49-F238E27FC236}">
                <a16:creationId xmlns:a16="http://schemas.microsoft.com/office/drawing/2014/main" id="{B0D8573E-4AB4-4CCB-A38F-D6748536BC47}"/>
              </a:ext>
            </a:extLst>
          </p:cNvPr>
          <p:cNvGraphicFramePr>
            <a:graphicFrameLocks noGrp="1"/>
          </p:cNvGraphicFramePr>
          <p:nvPr>
            <p:extLst>
              <p:ext uri="{D42A27DB-BD31-4B8C-83A1-F6EECF244321}">
                <p14:modId xmlns:p14="http://schemas.microsoft.com/office/powerpoint/2010/main" val="3725672374"/>
              </p:ext>
            </p:extLst>
          </p:nvPr>
        </p:nvGraphicFramePr>
        <p:xfrm>
          <a:off x="4690613" y="2059556"/>
          <a:ext cx="4278440" cy="2194560"/>
        </p:xfrm>
        <a:graphic>
          <a:graphicData uri="http://schemas.openxmlformats.org/drawingml/2006/table">
            <a:tbl>
              <a:tblPr firstRow="1" bandRow="1">
                <a:tableStyleId>{5C22544A-7EE6-4342-B048-85BDC9FD1C3A}</a:tableStyleId>
              </a:tblPr>
              <a:tblGrid>
                <a:gridCol w="1069610">
                  <a:extLst>
                    <a:ext uri="{9D8B030D-6E8A-4147-A177-3AD203B41FA5}">
                      <a16:colId xmlns:a16="http://schemas.microsoft.com/office/drawing/2014/main" val="1720149362"/>
                    </a:ext>
                  </a:extLst>
                </a:gridCol>
                <a:gridCol w="1069610">
                  <a:extLst>
                    <a:ext uri="{9D8B030D-6E8A-4147-A177-3AD203B41FA5}">
                      <a16:colId xmlns:a16="http://schemas.microsoft.com/office/drawing/2014/main" val="1964590824"/>
                    </a:ext>
                  </a:extLst>
                </a:gridCol>
                <a:gridCol w="1069610">
                  <a:extLst>
                    <a:ext uri="{9D8B030D-6E8A-4147-A177-3AD203B41FA5}">
                      <a16:colId xmlns:a16="http://schemas.microsoft.com/office/drawing/2014/main" val="3718222738"/>
                    </a:ext>
                  </a:extLst>
                </a:gridCol>
                <a:gridCol w="1069610">
                  <a:extLst>
                    <a:ext uri="{9D8B030D-6E8A-4147-A177-3AD203B41FA5}">
                      <a16:colId xmlns:a16="http://schemas.microsoft.com/office/drawing/2014/main" val="294680058"/>
                    </a:ext>
                  </a:extLst>
                </a:gridCol>
              </a:tblGrid>
              <a:tr h="544407">
                <a:tc rowSpan="2" gridSpan="2">
                  <a:txBody>
                    <a:bodyPr/>
                    <a:lstStyle/>
                    <a:p>
                      <a:pPr marL="0" rtl="0" latinLnBrk="0">
                        <a:spcBef>
                          <a:spcPts val="0"/>
                        </a:spcBef>
                        <a:spcAft>
                          <a:spcPts val="0"/>
                        </a:spcAft>
                      </a:pPr>
                      <a:endParaRPr lang="en-GB">
                        <a:effectLst/>
                      </a:endParaRPr>
                    </a:p>
                  </a:txBody>
                  <a:tcPr marL="0" marR="0" marT="0" marB="0" anchor="ctr">
                    <a:solidFill>
                      <a:schemeClr val="bg1"/>
                    </a:solidFill>
                  </a:tcPr>
                </a:tc>
                <a:tc rowSpan="2" hMerge="1">
                  <a:txBody>
                    <a:bodyPr/>
                    <a:lstStyle/>
                    <a:p>
                      <a:endParaRPr lang="en-GB"/>
                    </a:p>
                  </a:txBody>
                  <a:tcPr/>
                </a:tc>
                <a:tc gridSpan="2">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kern="1200" dirty="0">
                          <a:solidFill>
                            <a:srgbClr val="FF0000"/>
                          </a:solidFill>
                          <a:effectLst/>
                        </a:rPr>
                        <a:t>Buyer</a:t>
                      </a:r>
                      <a:endParaRPr lang="en-GB" dirty="0">
                        <a:solidFill>
                          <a:srgbClr val="FF0000"/>
                        </a:solidFill>
                        <a:effectLst/>
                      </a:endParaRPr>
                    </a:p>
                  </a:txBody>
                  <a:tcPr marL="0" marR="0" marT="0" marB="0" anchor="ctr"/>
                </a:tc>
                <a:tc hMerge="1">
                  <a:txBody>
                    <a:bodyPr/>
                    <a:lstStyle/>
                    <a:p>
                      <a:endParaRPr lang="en-GB"/>
                    </a:p>
                  </a:txBody>
                  <a:tcPr/>
                </a:tc>
                <a:extLst>
                  <a:ext uri="{0D108BD9-81ED-4DB2-BD59-A6C34878D82A}">
                    <a16:rowId xmlns:a16="http://schemas.microsoft.com/office/drawing/2014/main" val="2060133090"/>
                  </a:ext>
                </a:extLst>
              </a:tr>
              <a:tr h="544407">
                <a:tc gridSpan="2" vMerge="1">
                  <a:txBody>
                    <a:bodyPr/>
                    <a:lstStyle/>
                    <a:p>
                      <a:endParaRPr lang="en-GB"/>
                    </a:p>
                  </a:txBody>
                  <a:tcPr/>
                </a:tc>
                <a:tc hMerge="1" vMerge="1">
                  <a:txBody>
                    <a:bodyPr/>
                    <a:lstStyle/>
                    <a:p>
                      <a:endParaRPr lang="en-GB"/>
                    </a:p>
                  </a:txBody>
                  <a:tcPr/>
                </a:tc>
                <a:tc>
                  <a:txBody>
                    <a:bodyPr/>
                    <a:lstStyle/>
                    <a:p>
                      <a:pPr marL="0" algn="ctr" rtl="0" eaLnBrk="1" latinLnBrk="0" hangingPunct="1">
                        <a:spcBef>
                          <a:spcPts val="0"/>
                        </a:spcBef>
                        <a:spcAft>
                          <a:spcPts val="0"/>
                        </a:spcAft>
                      </a:pPr>
                      <a:r>
                        <a:rPr lang="en-GB" sz="1800" dirty="0">
                          <a:effectLst/>
                        </a:rPr>
                        <a:t>Reasonable Price</a:t>
                      </a:r>
                      <a:endParaRPr lang="en-GB" dirty="0">
                        <a:effectLst/>
                      </a:endParaRPr>
                    </a:p>
                  </a:txBody>
                  <a:tcPr marL="0" marR="0" marT="0" marB="0" anchor="ctr"/>
                </a:tc>
                <a:tc>
                  <a:txBody>
                    <a:bodyPr/>
                    <a:lstStyle/>
                    <a:p>
                      <a:pPr marL="0" algn="ctr" rtl="0" eaLnBrk="1" latinLnBrk="0" hangingPunct="1">
                        <a:spcBef>
                          <a:spcPts val="0"/>
                        </a:spcBef>
                        <a:spcAft>
                          <a:spcPts val="0"/>
                        </a:spcAft>
                      </a:pPr>
                      <a:r>
                        <a:rPr lang="en-GB" sz="1800" dirty="0">
                          <a:effectLst/>
                        </a:rPr>
                        <a:t>Lower Price</a:t>
                      </a:r>
                      <a:endParaRPr lang="en-GB" dirty="0">
                        <a:effectLst/>
                      </a:endParaRPr>
                    </a:p>
                  </a:txBody>
                  <a:tcPr marL="0" marR="0" marT="0" marB="0" anchor="ctr"/>
                </a:tc>
                <a:extLst>
                  <a:ext uri="{0D108BD9-81ED-4DB2-BD59-A6C34878D82A}">
                    <a16:rowId xmlns:a16="http://schemas.microsoft.com/office/drawing/2014/main" val="1306200602"/>
                  </a:ext>
                </a:extLst>
              </a:tr>
              <a:tr h="544407">
                <a:tc rowSpan="2">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dirty="0">
                          <a:effectLst/>
                        </a:rPr>
                        <a:t>Seller</a:t>
                      </a:r>
                      <a:endParaRPr lang="en-GB" dirty="0">
                        <a:effectLst/>
                      </a:endParaRPr>
                    </a:p>
                  </a:txBody>
                  <a:tcPr marL="0" marR="0" marT="0" marB="0" anchor="ctr">
                    <a:solidFill>
                      <a:schemeClr val="accent1"/>
                    </a:solidFill>
                  </a:tcPr>
                </a:tc>
                <a:tc>
                  <a:txBody>
                    <a:bodyPr/>
                    <a:lstStyle/>
                    <a:p>
                      <a:pPr marL="0" algn="ctr" rtl="0" eaLnBrk="1" latinLnBrk="0" hangingPunct="1">
                        <a:spcBef>
                          <a:spcPts val="0"/>
                        </a:spcBef>
                        <a:spcAft>
                          <a:spcPts val="0"/>
                        </a:spcAft>
                      </a:pPr>
                      <a:r>
                        <a:rPr lang="en-GB" sz="1800" dirty="0">
                          <a:effectLst/>
                        </a:rPr>
                        <a:t>Reasonable Price</a:t>
                      </a:r>
                      <a:endParaRPr lang="en-GB" dirty="0">
                        <a:effectLst/>
                      </a:endParaRPr>
                    </a:p>
                  </a:txBody>
                  <a:tcPr marL="0" marR="0" marT="0" marB="0" anchor="ctr"/>
                </a:tc>
                <a:tc>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dirty="0">
                          <a:effectLst/>
                        </a:rPr>
                        <a:t>5,</a:t>
                      </a:r>
                      <a:r>
                        <a:rPr lang="en-GB" sz="1800" kern="1200" dirty="0">
                          <a:solidFill>
                            <a:srgbClr val="FF0000"/>
                          </a:solidFill>
                          <a:effectLst/>
                        </a:rPr>
                        <a:t>5</a:t>
                      </a:r>
                      <a:endParaRPr lang="en-GB" dirty="0">
                        <a:solidFill>
                          <a:srgbClr val="FF0000"/>
                        </a:solidFill>
                        <a:effectLst/>
                      </a:endParaRPr>
                    </a:p>
                  </a:txBody>
                  <a:tcPr marL="0" marR="0" marT="0" marB="0" anchor="ctr"/>
                </a:tc>
                <a:tc>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dirty="0">
                          <a:effectLst/>
                        </a:rPr>
                        <a:t>10,</a:t>
                      </a:r>
                      <a:r>
                        <a:rPr lang="en-GB" sz="1800" kern="1200" dirty="0">
                          <a:solidFill>
                            <a:srgbClr val="FF0000"/>
                          </a:solidFill>
                          <a:effectLst/>
                        </a:rPr>
                        <a:t>-5</a:t>
                      </a:r>
                      <a:endParaRPr lang="en-GB" dirty="0">
                        <a:solidFill>
                          <a:srgbClr val="FF0000"/>
                        </a:solidFill>
                        <a:effectLst/>
                      </a:endParaRPr>
                    </a:p>
                  </a:txBody>
                  <a:tcPr marL="0" marR="0" marT="0" marB="0" anchor="ctr"/>
                </a:tc>
                <a:extLst>
                  <a:ext uri="{0D108BD9-81ED-4DB2-BD59-A6C34878D82A}">
                    <a16:rowId xmlns:a16="http://schemas.microsoft.com/office/drawing/2014/main" val="1783446949"/>
                  </a:ext>
                </a:extLst>
              </a:tr>
              <a:tr h="544407">
                <a:tc vMerge="1">
                  <a:txBody>
                    <a:bodyPr/>
                    <a:lstStyle/>
                    <a:p>
                      <a:endParaRPr lang="en-GB"/>
                    </a:p>
                  </a:txBody>
                  <a:tcPr/>
                </a:tc>
                <a:tc>
                  <a:txBody>
                    <a:bodyPr/>
                    <a:lstStyle/>
                    <a:p>
                      <a:pPr marL="0" algn="ctr" rtl="0" eaLnBrk="1" latinLnBrk="0" hangingPunct="1">
                        <a:spcBef>
                          <a:spcPts val="0"/>
                        </a:spcBef>
                        <a:spcAft>
                          <a:spcPts val="0"/>
                        </a:spcAft>
                      </a:pPr>
                      <a:r>
                        <a:rPr lang="en-GB" sz="1800" dirty="0">
                          <a:effectLst/>
                        </a:rPr>
                        <a:t>Higher Price</a:t>
                      </a:r>
                      <a:endParaRPr lang="en-GB" dirty="0">
                        <a:effectLst/>
                      </a:endParaRPr>
                    </a:p>
                  </a:txBody>
                  <a:tcPr marL="0" marR="0" marT="0" marB="0" anchor="ctr"/>
                </a:tc>
                <a:tc>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dirty="0">
                          <a:effectLst/>
                        </a:rPr>
                        <a:t>-5,</a:t>
                      </a:r>
                      <a:r>
                        <a:rPr lang="en-GB" sz="1800" kern="1200" dirty="0">
                          <a:solidFill>
                            <a:srgbClr val="FF0000"/>
                          </a:solidFill>
                          <a:effectLst/>
                        </a:rPr>
                        <a:t>10</a:t>
                      </a:r>
                      <a:endParaRPr lang="en-GB" dirty="0">
                        <a:solidFill>
                          <a:srgbClr val="FF0000"/>
                        </a:solidFill>
                        <a:effectLst/>
                      </a:endParaRPr>
                    </a:p>
                  </a:txBody>
                  <a:tcPr marL="0" marR="0" marT="0" marB="0" anchor="ctr"/>
                </a:tc>
                <a:tc>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dirty="0">
                          <a:effectLst/>
                        </a:rPr>
                        <a:t>0,</a:t>
                      </a:r>
                      <a:r>
                        <a:rPr lang="en-GB" sz="1800" kern="1200" dirty="0">
                          <a:solidFill>
                            <a:srgbClr val="FF0000"/>
                          </a:solidFill>
                          <a:effectLst/>
                        </a:rPr>
                        <a:t>0</a:t>
                      </a:r>
                      <a:endParaRPr lang="en-GB" dirty="0">
                        <a:solidFill>
                          <a:srgbClr val="FF0000"/>
                        </a:solidFill>
                        <a:effectLst/>
                      </a:endParaRPr>
                    </a:p>
                  </a:txBody>
                  <a:tcPr marL="0" marR="0" marT="0" marB="0" anchor="ctr"/>
                </a:tc>
                <a:extLst>
                  <a:ext uri="{0D108BD9-81ED-4DB2-BD59-A6C34878D82A}">
                    <a16:rowId xmlns:a16="http://schemas.microsoft.com/office/drawing/2014/main" val="3846320358"/>
                  </a:ext>
                </a:extLst>
              </a:tr>
            </a:tbl>
          </a:graphicData>
        </a:graphic>
      </p:graphicFrame>
      <p:graphicFrame>
        <p:nvGraphicFramePr>
          <p:cNvPr id="15" name="Table 14">
            <a:extLst>
              <a:ext uri="{FF2B5EF4-FFF2-40B4-BE49-F238E27FC236}">
                <a16:creationId xmlns:a16="http://schemas.microsoft.com/office/drawing/2014/main" id="{F4B6619B-D486-4C49-ABF7-91E494E451F2}"/>
              </a:ext>
            </a:extLst>
          </p:cNvPr>
          <p:cNvGraphicFramePr>
            <a:graphicFrameLocks noGrp="1"/>
          </p:cNvGraphicFramePr>
          <p:nvPr>
            <p:extLst>
              <p:ext uri="{D42A27DB-BD31-4B8C-83A1-F6EECF244321}">
                <p14:modId xmlns:p14="http://schemas.microsoft.com/office/powerpoint/2010/main" val="3687834448"/>
              </p:ext>
            </p:extLst>
          </p:nvPr>
        </p:nvGraphicFramePr>
        <p:xfrm>
          <a:off x="280358" y="2113471"/>
          <a:ext cx="4278440" cy="2190327"/>
        </p:xfrm>
        <a:graphic>
          <a:graphicData uri="http://schemas.openxmlformats.org/drawingml/2006/table">
            <a:tbl>
              <a:tblPr firstRow="1" bandRow="1">
                <a:tableStyleId>{5C22544A-7EE6-4342-B048-85BDC9FD1C3A}</a:tableStyleId>
              </a:tblPr>
              <a:tblGrid>
                <a:gridCol w="1069610">
                  <a:extLst>
                    <a:ext uri="{9D8B030D-6E8A-4147-A177-3AD203B41FA5}">
                      <a16:colId xmlns:a16="http://schemas.microsoft.com/office/drawing/2014/main" val="1720149362"/>
                    </a:ext>
                  </a:extLst>
                </a:gridCol>
                <a:gridCol w="1069610">
                  <a:extLst>
                    <a:ext uri="{9D8B030D-6E8A-4147-A177-3AD203B41FA5}">
                      <a16:colId xmlns:a16="http://schemas.microsoft.com/office/drawing/2014/main" val="1964590824"/>
                    </a:ext>
                  </a:extLst>
                </a:gridCol>
                <a:gridCol w="1069610">
                  <a:extLst>
                    <a:ext uri="{9D8B030D-6E8A-4147-A177-3AD203B41FA5}">
                      <a16:colId xmlns:a16="http://schemas.microsoft.com/office/drawing/2014/main" val="3718222738"/>
                    </a:ext>
                  </a:extLst>
                </a:gridCol>
                <a:gridCol w="1069610">
                  <a:extLst>
                    <a:ext uri="{9D8B030D-6E8A-4147-A177-3AD203B41FA5}">
                      <a16:colId xmlns:a16="http://schemas.microsoft.com/office/drawing/2014/main" val="294680058"/>
                    </a:ext>
                  </a:extLst>
                </a:gridCol>
              </a:tblGrid>
              <a:tr h="544407">
                <a:tc rowSpan="2" gridSpan="2">
                  <a:txBody>
                    <a:bodyPr/>
                    <a:lstStyle/>
                    <a:p>
                      <a:pPr marL="0" rtl="0" latinLnBrk="0">
                        <a:spcBef>
                          <a:spcPts val="0"/>
                        </a:spcBef>
                        <a:spcAft>
                          <a:spcPts val="0"/>
                        </a:spcAft>
                      </a:pPr>
                      <a:endParaRPr lang="en-GB">
                        <a:effectLst/>
                      </a:endParaRPr>
                    </a:p>
                  </a:txBody>
                  <a:tcPr marL="0" marR="0" marT="0" marB="0" anchor="ctr">
                    <a:solidFill>
                      <a:schemeClr val="bg1"/>
                    </a:solidFill>
                  </a:tcPr>
                </a:tc>
                <a:tc rowSpan="2" hMerge="1">
                  <a:txBody>
                    <a:bodyPr/>
                    <a:lstStyle/>
                    <a:p>
                      <a:endParaRPr lang="en-GB"/>
                    </a:p>
                  </a:txBody>
                  <a:tcPr/>
                </a:tc>
                <a:tc gridSpan="2">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kern="1200" dirty="0">
                          <a:solidFill>
                            <a:srgbClr val="FF0000"/>
                          </a:solidFill>
                          <a:effectLst/>
                        </a:rPr>
                        <a:t>Prisoner 2</a:t>
                      </a:r>
                    </a:p>
                  </a:txBody>
                  <a:tcPr marL="0" marR="0" marT="0" marB="0" anchor="ctr"/>
                </a:tc>
                <a:tc hMerge="1">
                  <a:txBody>
                    <a:bodyPr/>
                    <a:lstStyle/>
                    <a:p>
                      <a:endParaRPr lang="en-GB"/>
                    </a:p>
                  </a:txBody>
                  <a:tcPr/>
                </a:tc>
                <a:extLst>
                  <a:ext uri="{0D108BD9-81ED-4DB2-BD59-A6C34878D82A}">
                    <a16:rowId xmlns:a16="http://schemas.microsoft.com/office/drawing/2014/main" val="2060133090"/>
                  </a:ext>
                </a:extLst>
              </a:tr>
              <a:tr h="544407">
                <a:tc gridSpan="2" vMerge="1">
                  <a:txBody>
                    <a:bodyPr/>
                    <a:lstStyle/>
                    <a:p>
                      <a:endParaRPr lang="en-GB"/>
                    </a:p>
                  </a:txBody>
                  <a:tcPr/>
                </a:tc>
                <a:tc hMerge="1" vMerge="1">
                  <a:txBody>
                    <a:bodyPr/>
                    <a:lstStyle/>
                    <a:p>
                      <a:endParaRPr lang="en-GB"/>
                    </a:p>
                  </a:txBody>
                  <a:tcPr/>
                </a:tc>
                <a:tc>
                  <a:txBody>
                    <a:bodyPr/>
                    <a:lstStyle/>
                    <a:p>
                      <a:pPr marL="0" algn="ctr" rtl="0" eaLnBrk="1" latinLnBrk="0" hangingPunct="1">
                        <a:spcBef>
                          <a:spcPts val="0"/>
                        </a:spcBef>
                        <a:spcAft>
                          <a:spcPts val="0"/>
                        </a:spcAft>
                      </a:pPr>
                      <a:r>
                        <a:rPr lang="en-GB" sz="1800">
                          <a:effectLst/>
                        </a:rPr>
                        <a:t>Confess</a:t>
                      </a:r>
                      <a:endParaRPr lang="en-GB" sz="1800" dirty="0">
                        <a:effectLst/>
                      </a:endParaRPr>
                    </a:p>
                  </a:txBody>
                  <a:tcPr marL="0" marR="0" marT="0" marB="0" anchor="ctr"/>
                </a:tc>
                <a:tc>
                  <a:txBody>
                    <a:bodyPr/>
                    <a:lstStyle/>
                    <a:p>
                      <a:pPr marL="0" algn="ctr" rtl="0" eaLnBrk="1" latinLnBrk="0" hangingPunct="1">
                        <a:spcBef>
                          <a:spcPts val="0"/>
                        </a:spcBef>
                        <a:spcAft>
                          <a:spcPts val="0"/>
                        </a:spcAft>
                      </a:pPr>
                      <a:r>
                        <a:rPr lang="en-GB" sz="1800">
                          <a:effectLst/>
                        </a:rPr>
                        <a:t>Stay Silent</a:t>
                      </a:r>
                      <a:endParaRPr lang="en-GB" sz="1800" dirty="0">
                        <a:effectLst/>
                      </a:endParaRPr>
                    </a:p>
                  </a:txBody>
                  <a:tcPr marL="0" marR="0" marT="0" marB="0" anchor="ctr"/>
                </a:tc>
                <a:extLst>
                  <a:ext uri="{0D108BD9-81ED-4DB2-BD59-A6C34878D82A}">
                    <a16:rowId xmlns:a16="http://schemas.microsoft.com/office/drawing/2014/main" val="1306200602"/>
                  </a:ext>
                </a:extLst>
              </a:tr>
              <a:tr h="544407">
                <a:tc rowSpan="2">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dirty="0">
                          <a:effectLst/>
                        </a:rPr>
                        <a:t>Prisoner 1</a:t>
                      </a:r>
                    </a:p>
                  </a:txBody>
                  <a:tcPr marL="0" marR="0" marT="0" marB="0" anchor="ctr">
                    <a:solidFill>
                      <a:schemeClr val="accent1"/>
                    </a:solidFill>
                  </a:tcPr>
                </a:tc>
                <a:tc>
                  <a:txBody>
                    <a:bodyPr/>
                    <a:lstStyle/>
                    <a:p>
                      <a:pPr marL="0" algn="ctr" rtl="0" eaLnBrk="1" latinLnBrk="0" hangingPunct="1">
                        <a:spcBef>
                          <a:spcPts val="0"/>
                        </a:spcBef>
                        <a:spcAft>
                          <a:spcPts val="0"/>
                        </a:spcAft>
                      </a:pPr>
                      <a:r>
                        <a:rPr lang="en-GB" sz="1800">
                          <a:effectLst/>
                        </a:rPr>
                        <a:t>Confess</a:t>
                      </a:r>
                      <a:endParaRPr lang="en-GB" sz="1800" dirty="0">
                        <a:effectLst/>
                      </a:endParaRPr>
                    </a:p>
                  </a:txBody>
                  <a:tcPr marL="0" marR="0" marT="0" marB="0" anchor="ctr"/>
                </a:tc>
                <a:tc>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dirty="0">
                          <a:effectLst/>
                        </a:rPr>
                        <a:t>5,</a:t>
                      </a:r>
                      <a:r>
                        <a:rPr lang="en-GB" sz="1800" kern="1200" dirty="0">
                          <a:solidFill>
                            <a:srgbClr val="FF0000"/>
                          </a:solidFill>
                          <a:effectLst/>
                        </a:rPr>
                        <a:t>5</a:t>
                      </a:r>
                      <a:endParaRPr lang="en-GB" dirty="0">
                        <a:solidFill>
                          <a:srgbClr val="FF0000"/>
                        </a:solidFill>
                        <a:effectLst/>
                      </a:endParaRPr>
                    </a:p>
                  </a:txBody>
                  <a:tcPr marL="0" marR="0" marT="0" marB="0" anchor="ctr"/>
                </a:tc>
                <a:tc>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a:effectLst/>
                        </a:rPr>
                        <a:t>0,</a:t>
                      </a:r>
                      <a:r>
                        <a:rPr lang="en-GB" sz="1800">
                          <a:solidFill>
                            <a:srgbClr val="FF0000"/>
                          </a:solidFill>
                          <a:effectLst/>
                        </a:rPr>
                        <a:t>7</a:t>
                      </a:r>
                    </a:p>
                  </a:txBody>
                  <a:tcPr marL="0" marR="0" marT="0" marB="0" anchor="ctr"/>
                </a:tc>
                <a:extLst>
                  <a:ext uri="{0D108BD9-81ED-4DB2-BD59-A6C34878D82A}">
                    <a16:rowId xmlns:a16="http://schemas.microsoft.com/office/drawing/2014/main" val="1783446949"/>
                  </a:ext>
                </a:extLst>
              </a:tr>
              <a:tr h="544407">
                <a:tc vMerge="1">
                  <a:txBody>
                    <a:bodyPr/>
                    <a:lstStyle/>
                    <a:p>
                      <a:endParaRPr lang="en-GB"/>
                    </a:p>
                  </a:txBody>
                  <a:tcPr/>
                </a:tc>
                <a:tc>
                  <a:txBody>
                    <a:bodyPr/>
                    <a:lstStyle/>
                    <a:p>
                      <a:pPr marL="0" algn="ctr" rtl="0" eaLnBrk="1" latinLnBrk="0" hangingPunct="1">
                        <a:spcBef>
                          <a:spcPts val="0"/>
                        </a:spcBef>
                        <a:spcAft>
                          <a:spcPts val="0"/>
                        </a:spcAft>
                      </a:pPr>
                      <a:r>
                        <a:rPr lang="en-GB" sz="1800">
                          <a:effectLst/>
                        </a:rPr>
                        <a:t>Stay Silent</a:t>
                      </a:r>
                    </a:p>
                  </a:txBody>
                  <a:tcPr marL="0" marR="0" marT="0" marB="0" anchor="ctr"/>
                </a:tc>
                <a:tc>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a:effectLst/>
                        </a:rPr>
                        <a:t>7,</a:t>
                      </a:r>
                      <a:r>
                        <a:rPr lang="en-GB" sz="1800">
                          <a:solidFill>
                            <a:srgbClr val="FF0000"/>
                          </a:solidFill>
                          <a:effectLst/>
                        </a:rPr>
                        <a:t>0</a:t>
                      </a:r>
                    </a:p>
                  </a:txBody>
                  <a:tcPr marL="0" marR="0" marT="0" marB="0" anchor="ctr"/>
                </a:tc>
                <a:tc>
                  <a:txBody>
                    <a:bodyPr/>
                    <a:lstStyle/>
                    <a:p>
                      <a:pPr marL="0" algn="ctr" rtl="0" eaLnBrk="1" latinLnBrk="0" hangingPunct="1">
                        <a:spcBef>
                          <a:spcPts val="0"/>
                        </a:spcBef>
                        <a:spcAft>
                          <a:spcPts val="0"/>
                        </a:spcAft>
                      </a:pPr>
                      <a:endParaRPr lang="en-GB">
                        <a:effectLst/>
                      </a:endParaRPr>
                    </a:p>
                    <a:p>
                      <a:pPr marL="0" algn="ctr" rtl="0" eaLnBrk="1" latinLnBrk="0" hangingPunct="1">
                        <a:spcBef>
                          <a:spcPts val="0"/>
                        </a:spcBef>
                        <a:spcAft>
                          <a:spcPts val="0"/>
                        </a:spcAft>
                      </a:pPr>
                      <a:r>
                        <a:rPr lang="en-GB" sz="1800">
                          <a:effectLst/>
                        </a:rPr>
                        <a:t>1,</a:t>
                      </a:r>
                      <a:r>
                        <a:rPr lang="en-GB" sz="1800">
                          <a:solidFill>
                            <a:srgbClr val="FF0000"/>
                          </a:solidFill>
                          <a:effectLst/>
                        </a:rPr>
                        <a:t>1</a:t>
                      </a:r>
                      <a:endParaRPr lang="en-GB" sz="1800" kern="1200">
                        <a:solidFill>
                          <a:srgbClr val="FF0000"/>
                        </a:solidFill>
                        <a:effectLst/>
                      </a:endParaRPr>
                    </a:p>
                  </a:txBody>
                  <a:tcPr marL="0" marR="0" marT="0" marB="0" anchor="ctr"/>
                </a:tc>
                <a:extLst>
                  <a:ext uri="{0D108BD9-81ED-4DB2-BD59-A6C34878D82A}">
                    <a16:rowId xmlns:a16="http://schemas.microsoft.com/office/drawing/2014/main" val="3846320358"/>
                  </a:ext>
                </a:extLst>
              </a:tr>
            </a:tbl>
          </a:graphicData>
        </a:graphic>
      </p:graphicFrame>
    </p:spTree>
    <p:extLst>
      <p:ext uri="{BB962C8B-B14F-4D97-AF65-F5344CB8AC3E}">
        <p14:creationId xmlns:p14="http://schemas.microsoft.com/office/powerpoint/2010/main" val="25993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a:bodyPr>
          <a:lstStyle/>
          <a:p>
            <a:r>
              <a:rPr lang="en-US" dirty="0"/>
              <a:t>Agency</a:t>
            </a:r>
          </a:p>
        </p:txBody>
      </p:sp>
      <p:sp>
        <p:nvSpPr>
          <p:cNvPr id="3" name="Rectangle 2"/>
          <p:cNvSpPr>
            <a:spLocks noGrp="1"/>
          </p:cNvSpPr>
          <p:nvPr>
            <p:ph sz="quarter" idx="13"/>
          </p:nvPr>
        </p:nvSpPr>
        <p:spPr>
          <a:xfrm>
            <a:off x="507274" y="1581150"/>
            <a:ext cx="5029200" cy="3200400"/>
          </a:xfrm>
        </p:spPr>
        <p:txBody>
          <a:bodyPr vert="horz" lIns="91440" tIns="45720" rIns="91440" bIns="45720" anchor="ctr">
            <a:normAutofit/>
          </a:bodyPr>
          <a:lstStyle/>
          <a:p>
            <a:pPr marL="274320" lvl="1"/>
            <a:r>
              <a:rPr lang="en-US" sz="1800" dirty="0">
                <a:ea typeface="+mn-lt"/>
                <a:cs typeface="+mn-lt"/>
              </a:rPr>
              <a:t>In social science, </a:t>
            </a:r>
            <a:r>
              <a:rPr lang="en-US" sz="1800" b="1" dirty="0">
                <a:ea typeface="+mn-lt"/>
                <a:cs typeface="+mn-lt"/>
              </a:rPr>
              <a:t>agency</a:t>
            </a:r>
            <a:r>
              <a:rPr lang="en-US" sz="1800" dirty="0">
                <a:ea typeface="+mn-lt"/>
                <a:cs typeface="+mn-lt"/>
              </a:rPr>
              <a:t> is defined as the capacity of individuals to act independently and to make their own free choices. </a:t>
            </a:r>
          </a:p>
          <a:p>
            <a:pPr marL="640080" algn="just"/>
            <a:r>
              <a:rPr lang="en-US" sz="1600" dirty="0">
                <a:ea typeface="+mn-lt"/>
                <a:cs typeface="+mn-lt"/>
              </a:rPr>
              <a:t>In </a:t>
            </a:r>
            <a:r>
              <a:rPr lang="en-US" sz="1600" b="1" dirty="0">
                <a:ea typeface="+mn-lt"/>
                <a:cs typeface="+mn-lt"/>
              </a:rPr>
              <a:t>computer science</a:t>
            </a:r>
            <a:r>
              <a:rPr lang="en-US" sz="1600" dirty="0">
                <a:ea typeface="+mn-lt"/>
                <a:cs typeface="+mn-lt"/>
              </a:rPr>
              <a:t>, a software agent is a </a:t>
            </a:r>
            <a:r>
              <a:rPr lang="en-US" sz="1600" b="1" dirty="0">
                <a:ea typeface="+mn-lt"/>
                <a:cs typeface="+mn-lt"/>
              </a:rPr>
              <a:t>computer</a:t>
            </a:r>
            <a:r>
              <a:rPr lang="en-US" sz="1600" dirty="0">
                <a:ea typeface="+mn-lt"/>
                <a:cs typeface="+mn-lt"/>
              </a:rPr>
              <a:t> program that acts for a user or other program in a relationship of </a:t>
            </a:r>
            <a:r>
              <a:rPr lang="en-US" sz="1600" b="1" dirty="0">
                <a:ea typeface="+mn-lt"/>
                <a:cs typeface="+mn-lt"/>
              </a:rPr>
              <a:t>agency</a:t>
            </a:r>
            <a:r>
              <a:rPr lang="en-US" sz="1600" dirty="0">
                <a:ea typeface="+mn-lt"/>
                <a:cs typeface="+mn-lt"/>
              </a:rPr>
              <a:t>, which derives from the Latin Agere (to do): an agreement to act on one's behalf. Such "action on behalf of" implies the authority to decide which, if any, action is appropriate.</a:t>
            </a:r>
          </a:p>
          <a:p>
            <a:pPr marL="0" lvl="1" indent="0">
              <a:buNone/>
            </a:pPr>
            <a:endParaRPr lang="en-US" dirty="0">
              <a:ea typeface="+mn-lt"/>
              <a:cs typeface="+mn-lt"/>
            </a:endParaRPr>
          </a:p>
        </p:txBody>
      </p:sp>
      <p:sp>
        <p:nvSpPr>
          <p:cNvPr id="5" name="Slide Number Placeholder 4">
            <a:extLst>
              <a:ext uri="{FF2B5EF4-FFF2-40B4-BE49-F238E27FC236}">
                <a16:creationId xmlns:a16="http://schemas.microsoft.com/office/drawing/2014/main" id="{753781D5-2FD5-A34E-ACF6-CC7FC8A1BC24}"/>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13</a:t>
            </a:fld>
            <a:endParaRPr lang="en-US"/>
          </a:p>
        </p:txBody>
      </p:sp>
      <p:pic>
        <p:nvPicPr>
          <p:cNvPr id="6" name="Picture 5" descr="Diagram&#10;&#10;Description automatically generated">
            <a:extLst>
              <a:ext uri="{FF2B5EF4-FFF2-40B4-BE49-F238E27FC236}">
                <a16:creationId xmlns:a16="http://schemas.microsoft.com/office/drawing/2014/main" id="{55A7E2D6-7080-B54C-86D0-AFE9C93DF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832610"/>
            <a:ext cx="3202982" cy="2362200"/>
          </a:xfrm>
          <a:prstGeom prst="rect">
            <a:avLst/>
          </a:prstGeom>
        </p:spPr>
      </p:pic>
      <p:sp>
        <p:nvSpPr>
          <p:cNvPr id="7" name="Rectangle 6">
            <a:extLst>
              <a:ext uri="{FF2B5EF4-FFF2-40B4-BE49-F238E27FC236}">
                <a16:creationId xmlns:a16="http://schemas.microsoft.com/office/drawing/2014/main" id="{6F4DEA6A-2001-EB4D-BB59-4A4EDD6851C7}"/>
              </a:ext>
            </a:extLst>
          </p:cNvPr>
          <p:cNvSpPr/>
          <p:nvPr/>
        </p:nvSpPr>
        <p:spPr>
          <a:xfrm>
            <a:off x="6693506" y="4324350"/>
            <a:ext cx="1093569" cy="230832"/>
          </a:xfrm>
          <a:prstGeom prst="rect">
            <a:avLst/>
          </a:prstGeom>
        </p:spPr>
        <p:txBody>
          <a:bodyPr wrap="none">
            <a:spAutoFit/>
          </a:bodyPr>
          <a:lstStyle/>
          <a:p>
            <a:r>
              <a:rPr lang="en-US" sz="900" i="1" dirty="0"/>
              <a:t>Simple reflex agent </a:t>
            </a:r>
          </a:p>
        </p:txBody>
      </p:sp>
    </p:spTree>
    <p:extLst>
      <p:ext uri="{BB962C8B-B14F-4D97-AF65-F5344CB8AC3E}">
        <p14:creationId xmlns:p14="http://schemas.microsoft.com/office/powerpoint/2010/main" val="802444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12648" y="118110"/>
            <a:ext cx="8153400" cy="1005840"/>
          </a:xfrm>
        </p:spPr>
        <p:txBody>
          <a:bodyPr vert="horz" lIns="91440" tIns="45720" rIns="91440" bIns="45720" anchor="b">
            <a:normAutofit/>
          </a:bodyPr>
          <a:lstStyle/>
          <a:p>
            <a:r>
              <a:rPr lang="en-US" dirty="0"/>
              <a:t>Single-Agents / Multi-Agents</a:t>
            </a:r>
          </a:p>
        </p:txBody>
      </p:sp>
      <p:sp>
        <p:nvSpPr>
          <p:cNvPr id="6" name="Rectangle 5"/>
          <p:cNvSpPr>
            <a:spLocks noGrp="1"/>
          </p:cNvSpPr>
          <p:nvPr>
            <p:ph sz="quarter" idx="13"/>
          </p:nvPr>
        </p:nvSpPr>
        <p:spPr>
          <a:xfrm>
            <a:off x="609600" y="2000250"/>
            <a:ext cx="3886200" cy="2628900"/>
          </a:xfrm>
        </p:spPr>
        <p:txBody>
          <a:bodyPr vert="horz" lIns="91440" tIns="45720" rIns="91440" bIns="45720" anchor="t">
            <a:noAutofit/>
          </a:bodyPr>
          <a:lstStyle/>
          <a:p>
            <a:pPr marL="274320" lvl="1">
              <a:lnSpc>
                <a:spcPct val="90000"/>
              </a:lnSpc>
            </a:pPr>
            <a:r>
              <a:rPr lang="en-US" altLang="x-none" sz="2400" dirty="0"/>
              <a:t>One Agent </a:t>
            </a:r>
          </a:p>
          <a:p>
            <a:pPr marL="274320" lvl="1">
              <a:lnSpc>
                <a:spcPct val="90000"/>
              </a:lnSpc>
            </a:pPr>
            <a:r>
              <a:rPr lang="en-US" altLang="x-none" sz="2400" dirty="0"/>
              <a:t>Single-Agent Environment</a:t>
            </a:r>
          </a:p>
          <a:p>
            <a:pPr marL="274320" lvl="1">
              <a:lnSpc>
                <a:spcPct val="90000"/>
              </a:lnSpc>
            </a:pPr>
            <a:r>
              <a:rPr lang="en-US" altLang="x-none" sz="2400" dirty="0"/>
              <a:t>The Agent operates by itself</a:t>
            </a:r>
            <a:endParaRPr lang="en-US" sz="2400" dirty="0"/>
          </a:p>
          <a:p>
            <a:pPr marL="0" lvl="1" indent="0">
              <a:lnSpc>
                <a:spcPct val="90000"/>
              </a:lnSpc>
              <a:buNone/>
            </a:pPr>
            <a:endParaRPr lang="en-US" sz="2000" dirty="0"/>
          </a:p>
        </p:txBody>
      </p:sp>
      <p:sp>
        <p:nvSpPr>
          <p:cNvPr id="11" name="Content Placeholder 3">
            <a:extLst>
              <a:ext uri="{FF2B5EF4-FFF2-40B4-BE49-F238E27FC236}">
                <a16:creationId xmlns:a16="http://schemas.microsoft.com/office/drawing/2014/main" id="{8CA7C35E-318E-4AEE-910C-B4BFDAAC2B28}"/>
              </a:ext>
            </a:extLst>
          </p:cNvPr>
          <p:cNvSpPr>
            <a:spLocks noGrp="1"/>
          </p:cNvSpPr>
          <p:nvPr>
            <p:ph sz="quarter" idx="14"/>
          </p:nvPr>
        </p:nvSpPr>
        <p:spPr>
          <a:xfrm>
            <a:off x="4800600" y="2000250"/>
            <a:ext cx="3886200" cy="2628900"/>
          </a:xfrm>
        </p:spPr>
        <p:txBody>
          <a:bodyPr vert="horz" lIns="91440" tIns="45720" rIns="91440" bIns="45720" anchor="t">
            <a:normAutofit/>
          </a:bodyPr>
          <a:lstStyle/>
          <a:p>
            <a:pPr marL="274320" lvl="1">
              <a:lnSpc>
                <a:spcPct val="90000"/>
              </a:lnSpc>
            </a:pPr>
            <a:r>
              <a:rPr lang="en-US" sz="2400" dirty="0">
                <a:ea typeface="+mn-lt"/>
                <a:cs typeface="+mn-lt"/>
              </a:rPr>
              <a:t>Multiple Agents </a:t>
            </a:r>
            <a:endParaRPr lang="en-US" sz="2400" dirty="0"/>
          </a:p>
          <a:p>
            <a:pPr marL="274320" lvl="1">
              <a:lnSpc>
                <a:spcPct val="90000"/>
              </a:lnSpc>
              <a:buClr>
                <a:srgbClr val="2DA2BF"/>
              </a:buClr>
            </a:pPr>
            <a:r>
              <a:rPr lang="en-US" sz="2400" dirty="0">
                <a:ea typeface="+mn-lt"/>
                <a:cs typeface="+mn-lt"/>
              </a:rPr>
              <a:t>Multi-Agent Environment</a:t>
            </a:r>
          </a:p>
          <a:p>
            <a:pPr marL="274320" lvl="1">
              <a:lnSpc>
                <a:spcPct val="90000"/>
              </a:lnSpc>
              <a:buClr>
                <a:srgbClr val="2DA2BF"/>
              </a:buClr>
            </a:pPr>
            <a:r>
              <a:rPr lang="en-US" sz="2400" dirty="0">
                <a:ea typeface="+mn-lt"/>
                <a:cs typeface="+mn-lt"/>
              </a:rPr>
              <a:t>The Agents operate in a team</a:t>
            </a:r>
          </a:p>
        </p:txBody>
      </p:sp>
      <p:sp>
        <p:nvSpPr>
          <p:cNvPr id="13" name="Text Placeholder 4">
            <a:extLst>
              <a:ext uri="{FF2B5EF4-FFF2-40B4-BE49-F238E27FC236}">
                <a16:creationId xmlns:a16="http://schemas.microsoft.com/office/drawing/2014/main" id="{266AD7E2-4731-4A46-9424-61872DBF69C3}"/>
              </a:ext>
            </a:extLst>
          </p:cNvPr>
          <p:cNvSpPr>
            <a:spLocks noGrp="1"/>
          </p:cNvSpPr>
          <p:nvPr>
            <p:ph type="body" sz="quarter" idx="18"/>
          </p:nvPr>
        </p:nvSpPr>
        <p:spPr>
          <a:xfrm>
            <a:off x="609600" y="1362287"/>
            <a:ext cx="3886200" cy="530352"/>
          </a:xfrm>
        </p:spPr>
        <p:txBody>
          <a:bodyPr vert="horz" lIns="91440" tIns="45720" rIns="91440" bIns="45720" rtlCol="0" anchor="ctr">
            <a:normAutofit/>
          </a:bodyPr>
          <a:lstStyle/>
          <a:p>
            <a:r>
              <a:rPr lang="en-US" dirty="0"/>
              <a:t>Single Agent</a:t>
            </a:r>
          </a:p>
        </p:txBody>
      </p:sp>
      <p:sp>
        <p:nvSpPr>
          <p:cNvPr id="15" name="Text Placeholder 5">
            <a:extLst>
              <a:ext uri="{FF2B5EF4-FFF2-40B4-BE49-F238E27FC236}">
                <a16:creationId xmlns:a16="http://schemas.microsoft.com/office/drawing/2014/main" id="{C027C667-8345-4FDD-8737-B432C2322466}"/>
              </a:ext>
            </a:extLst>
          </p:cNvPr>
          <p:cNvSpPr>
            <a:spLocks noGrp="1"/>
          </p:cNvSpPr>
          <p:nvPr>
            <p:ph type="body" sz="quarter" idx="19"/>
          </p:nvPr>
        </p:nvSpPr>
        <p:spPr>
          <a:xfrm>
            <a:off x="4800600" y="1362287"/>
            <a:ext cx="3886200" cy="530352"/>
          </a:xfrm>
        </p:spPr>
        <p:txBody>
          <a:bodyPr vert="horz" lIns="91440" tIns="45720" rIns="91440" bIns="45720" rtlCol="0" anchor="ctr">
            <a:normAutofit/>
          </a:bodyPr>
          <a:lstStyle/>
          <a:p>
            <a:r>
              <a:rPr lang="en-US" dirty="0"/>
              <a:t>Multi-Agent</a:t>
            </a:r>
          </a:p>
        </p:txBody>
      </p:sp>
      <p:pic>
        <p:nvPicPr>
          <p:cNvPr id="7" name="Picture 6" descr="Shape, rectangle&#10;&#10;Description automatically generated">
            <a:extLst>
              <a:ext uri="{FF2B5EF4-FFF2-40B4-BE49-F238E27FC236}">
                <a16:creationId xmlns:a16="http://schemas.microsoft.com/office/drawing/2014/main" id="{339C1EC2-86A8-4E45-98F7-7D5F3DE44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644" y="3280430"/>
            <a:ext cx="1473200" cy="1674091"/>
          </a:xfrm>
          <a:prstGeom prst="rect">
            <a:avLst/>
          </a:prstGeom>
        </p:spPr>
      </p:pic>
      <p:pic>
        <p:nvPicPr>
          <p:cNvPr id="9" name="Picture 8" descr="A picture containing text, electronics&#10;&#10;Description automatically generated">
            <a:extLst>
              <a:ext uri="{FF2B5EF4-FFF2-40B4-BE49-F238E27FC236}">
                <a16:creationId xmlns:a16="http://schemas.microsoft.com/office/drawing/2014/main" id="{49DD1741-A138-6845-A96C-B75F07DE9907}"/>
              </a:ext>
            </a:extLst>
          </p:cNvPr>
          <p:cNvPicPr>
            <a:picLocks noChangeAspect="1"/>
          </p:cNvPicPr>
          <p:nvPr/>
        </p:nvPicPr>
        <p:blipFill rotWithShape="1">
          <a:blip r:embed="rId4">
            <a:extLst>
              <a:ext uri="{28A0092B-C50C-407E-A947-70E740481C1C}">
                <a14:useLocalDpi xmlns:a14="http://schemas.microsoft.com/office/drawing/2010/main" val="0"/>
              </a:ext>
            </a:extLst>
          </a:blip>
          <a:srcRect b="5080"/>
          <a:stretch/>
        </p:blipFill>
        <p:spPr>
          <a:xfrm>
            <a:off x="6470410" y="3314700"/>
            <a:ext cx="1707524" cy="1638300"/>
          </a:xfrm>
          <a:prstGeom prst="rect">
            <a:avLst/>
          </a:prstGeom>
        </p:spPr>
      </p:pic>
      <p:sp>
        <p:nvSpPr>
          <p:cNvPr id="4" name="Slide Number Placeholder 3">
            <a:extLst>
              <a:ext uri="{FF2B5EF4-FFF2-40B4-BE49-F238E27FC236}">
                <a16:creationId xmlns:a16="http://schemas.microsoft.com/office/drawing/2014/main" id="{56488584-DAEE-CC4F-8D59-B3F4EE5454F9}"/>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14</a:t>
            </a:fld>
            <a:endParaRPr lang="en-US"/>
          </a:p>
        </p:txBody>
      </p:sp>
    </p:spTree>
    <p:extLst>
      <p:ext uri="{BB962C8B-B14F-4D97-AF65-F5344CB8AC3E}">
        <p14:creationId xmlns:p14="http://schemas.microsoft.com/office/powerpoint/2010/main" val="2017067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a:bodyPr>
          <a:lstStyle/>
          <a:p>
            <a:r>
              <a:rPr lang="en-US" dirty="0"/>
              <a:t>Types of Agents</a:t>
            </a:r>
          </a:p>
        </p:txBody>
      </p:sp>
      <p:sp>
        <p:nvSpPr>
          <p:cNvPr id="6" name="Rectangle 5"/>
          <p:cNvSpPr>
            <a:spLocks noGrp="1"/>
          </p:cNvSpPr>
          <p:nvPr>
            <p:ph sz="quarter" idx="13"/>
          </p:nvPr>
        </p:nvSpPr>
        <p:spPr>
          <a:xfrm>
            <a:off x="715191" y="1581150"/>
            <a:ext cx="3962400" cy="2971800"/>
          </a:xfrm>
        </p:spPr>
        <p:txBody>
          <a:bodyPr vert="horz" lIns="91440" tIns="45720" rIns="91440" bIns="45720" anchor="t">
            <a:normAutofit/>
          </a:bodyPr>
          <a:lstStyle/>
          <a:p>
            <a:pPr marL="0" indent="0">
              <a:buNone/>
            </a:pPr>
            <a:r>
              <a:rPr lang="en-US" altLang="x-none" sz="2400" dirty="0"/>
              <a:t>Selfishness</a:t>
            </a:r>
          </a:p>
          <a:p>
            <a:pPr marL="274320" lvl="1"/>
            <a:r>
              <a:rPr lang="en-US" altLang="x-none" sz="2000" dirty="0"/>
              <a:t>Selfish Agents (Competitive) </a:t>
            </a:r>
          </a:p>
          <a:p>
            <a:pPr marL="274320" lvl="1"/>
            <a:r>
              <a:rPr lang="en-US" altLang="x-none" sz="2000" dirty="0"/>
              <a:t>Non-Selfish Agents (Cooperative)</a:t>
            </a:r>
          </a:p>
          <a:p>
            <a:pPr marL="0" lvl="1" indent="0">
              <a:buNone/>
            </a:pPr>
            <a:endParaRPr lang="en-US" sz="2000" dirty="0">
              <a:ea typeface="+mn-lt"/>
              <a:cs typeface="+mn-lt"/>
            </a:endParaRPr>
          </a:p>
          <a:p>
            <a:pPr marL="0" lvl="1" indent="0">
              <a:buNone/>
            </a:pPr>
            <a:r>
              <a:rPr lang="en-US" sz="2400" dirty="0">
                <a:ea typeface="+mn-lt"/>
                <a:cs typeface="+mn-lt"/>
              </a:rPr>
              <a:t>Intelligence</a:t>
            </a:r>
            <a:endParaRPr lang="en-US" sz="2400" dirty="0"/>
          </a:p>
          <a:p>
            <a:pPr marL="274320" lvl="1"/>
            <a:r>
              <a:rPr lang="en-US" sz="2000" dirty="0"/>
              <a:t>Intelligent Agents</a:t>
            </a:r>
          </a:p>
          <a:p>
            <a:pPr marL="274320" lvl="1"/>
            <a:r>
              <a:rPr lang="en-US" sz="2000" dirty="0"/>
              <a:t>Non-intelligent Agents</a:t>
            </a:r>
          </a:p>
        </p:txBody>
      </p:sp>
      <p:pic>
        <p:nvPicPr>
          <p:cNvPr id="4" name="Picture 3" descr="Diagram&#10;&#10;Description automatically generated">
            <a:hlinkClick r:id="rId3"/>
            <a:extLst>
              <a:ext uri="{FF2B5EF4-FFF2-40B4-BE49-F238E27FC236}">
                <a16:creationId xmlns:a16="http://schemas.microsoft.com/office/drawing/2014/main" id="{0D452838-B710-774B-9973-AE1202FB2A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591" y="1733550"/>
            <a:ext cx="3980598" cy="2438400"/>
          </a:xfrm>
          <a:prstGeom prst="rect">
            <a:avLst/>
          </a:prstGeom>
        </p:spPr>
      </p:pic>
      <p:sp>
        <p:nvSpPr>
          <p:cNvPr id="8" name="TextBox 7">
            <a:extLst>
              <a:ext uri="{FF2B5EF4-FFF2-40B4-BE49-F238E27FC236}">
                <a16:creationId xmlns:a16="http://schemas.microsoft.com/office/drawing/2014/main" id="{9CD7E812-DE51-474E-8BA0-655B8047B59D}"/>
              </a:ext>
            </a:extLst>
          </p:cNvPr>
          <p:cNvSpPr txBox="1"/>
          <p:nvPr/>
        </p:nvSpPr>
        <p:spPr>
          <a:xfrm>
            <a:off x="6172200" y="4208934"/>
            <a:ext cx="1447800" cy="230832"/>
          </a:xfrm>
          <a:prstGeom prst="rect">
            <a:avLst/>
          </a:prstGeom>
          <a:noFill/>
        </p:spPr>
        <p:txBody>
          <a:bodyPr wrap="square" rtlCol="0">
            <a:spAutoFit/>
          </a:bodyPr>
          <a:lstStyle/>
          <a:p>
            <a:pPr algn="ctr"/>
            <a:r>
              <a:rPr lang="en-US" sz="900" i="1" dirty="0"/>
              <a:t>Intelligent Learning Agent </a:t>
            </a:r>
          </a:p>
        </p:txBody>
      </p:sp>
      <p:sp>
        <p:nvSpPr>
          <p:cNvPr id="5" name="Slide Number Placeholder 4">
            <a:extLst>
              <a:ext uri="{FF2B5EF4-FFF2-40B4-BE49-F238E27FC236}">
                <a16:creationId xmlns:a16="http://schemas.microsoft.com/office/drawing/2014/main" id="{C7582AE0-3C80-BE49-A9D7-E4A34DD300DA}"/>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a:bodyPr>
          <a:lstStyle/>
          <a:p>
            <a:r>
              <a:rPr lang="en-US" dirty="0"/>
              <a:t>Multi Agent Systems Types</a:t>
            </a:r>
          </a:p>
        </p:txBody>
      </p:sp>
      <p:sp>
        <p:nvSpPr>
          <p:cNvPr id="6" name="Rectangle 5"/>
          <p:cNvSpPr>
            <a:spLocks noGrp="1"/>
          </p:cNvSpPr>
          <p:nvPr>
            <p:ph sz="quarter" idx="13"/>
          </p:nvPr>
        </p:nvSpPr>
        <p:spPr>
          <a:xfrm>
            <a:off x="609600" y="1428751"/>
            <a:ext cx="3962400" cy="3352799"/>
          </a:xfrm>
        </p:spPr>
        <p:txBody>
          <a:bodyPr vert="horz" lIns="91440" tIns="45720" rIns="91440" bIns="45720" anchor="t">
            <a:normAutofit/>
          </a:bodyPr>
          <a:lstStyle/>
          <a:p>
            <a:pPr marL="0" indent="0">
              <a:buNone/>
            </a:pPr>
            <a:endParaRPr lang="en-US" altLang="x-none" sz="1800" dirty="0"/>
          </a:p>
          <a:p>
            <a:pPr marL="274320" lvl="1"/>
            <a:r>
              <a:rPr lang="en-US" altLang="x-none" dirty="0"/>
              <a:t>Physical Systems</a:t>
            </a:r>
          </a:p>
          <a:p>
            <a:pPr marL="274320" lvl="1"/>
            <a:r>
              <a:rPr lang="en-US" altLang="x-none" dirty="0"/>
              <a:t>Biological Systems</a:t>
            </a:r>
          </a:p>
          <a:p>
            <a:pPr marL="274320" lvl="1"/>
            <a:r>
              <a:rPr lang="en-US" altLang="x-none" dirty="0"/>
              <a:t>Engineering Systems</a:t>
            </a:r>
          </a:p>
          <a:p>
            <a:pPr marL="274320" lvl="1"/>
            <a:r>
              <a:rPr lang="en-US" dirty="0"/>
              <a:t>Social Systems</a:t>
            </a:r>
          </a:p>
          <a:p>
            <a:pPr marL="274320" lvl="1"/>
            <a:r>
              <a:rPr lang="en-US" dirty="0"/>
              <a:t>Economic Systems</a:t>
            </a:r>
          </a:p>
          <a:p>
            <a:pPr marL="274320" lvl="1"/>
            <a:endParaRPr lang="en-US" dirty="0"/>
          </a:p>
        </p:txBody>
      </p:sp>
      <p:pic>
        <p:nvPicPr>
          <p:cNvPr id="15" name="Picture 14" descr="Icon&#10;&#10;Description automatically generated">
            <a:extLst>
              <a:ext uri="{FF2B5EF4-FFF2-40B4-BE49-F238E27FC236}">
                <a16:creationId xmlns:a16="http://schemas.microsoft.com/office/drawing/2014/main" id="{4FE94EED-C98D-3644-A967-AA34B019B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259" y="3867503"/>
            <a:ext cx="837847" cy="837847"/>
          </a:xfrm>
          <a:prstGeom prst="rect">
            <a:avLst/>
          </a:prstGeom>
        </p:spPr>
      </p:pic>
      <p:pic>
        <p:nvPicPr>
          <p:cNvPr id="17" name="Picture 16" descr="Icon&#10;&#10;Description automatically generated">
            <a:extLst>
              <a:ext uri="{FF2B5EF4-FFF2-40B4-BE49-F238E27FC236}">
                <a16:creationId xmlns:a16="http://schemas.microsoft.com/office/drawing/2014/main" id="{E1E1F40F-334D-CD4E-B587-A38169FE7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369" y="3981449"/>
            <a:ext cx="959273" cy="959273"/>
          </a:xfrm>
          <a:prstGeom prst="rect">
            <a:avLst/>
          </a:prstGeom>
        </p:spPr>
      </p:pic>
      <p:pic>
        <p:nvPicPr>
          <p:cNvPr id="19" name="Picture 18" descr="Icon&#10;&#10;Description automatically generated">
            <a:extLst>
              <a:ext uri="{FF2B5EF4-FFF2-40B4-BE49-F238E27FC236}">
                <a16:creationId xmlns:a16="http://schemas.microsoft.com/office/drawing/2014/main" id="{F19D7317-95EC-1447-99F9-8282FEA030E6}"/>
              </a:ext>
            </a:extLst>
          </p:cNvPr>
          <p:cNvPicPr>
            <a:picLocks noChangeAspect="1"/>
          </p:cNvPicPr>
          <p:nvPr/>
        </p:nvPicPr>
        <p:blipFill>
          <a:blip r:embed="rId5">
            <a:alphaModFix/>
            <a:extLst>
              <a:ext uri="{BEBA8EAE-BF5A-486C-A8C5-ECC9F3942E4B}">
                <a14:imgProps xmlns:a14="http://schemas.microsoft.com/office/drawing/2010/main">
                  <a14:imgLayer r:embed="rId6">
                    <a14:imgEffect>
                      <a14:sharpenSoften amount="50000"/>
                    </a14:imgEffect>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38600" y="3974677"/>
            <a:ext cx="1126132" cy="925625"/>
          </a:xfrm>
          <a:prstGeom prst="rect">
            <a:avLst/>
          </a:prstGeom>
        </p:spPr>
      </p:pic>
      <p:pic>
        <p:nvPicPr>
          <p:cNvPr id="21" name="Picture 20" descr="Diagram&#10;&#10;Description automatically generated">
            <a:extLst>
              <a:ext uri="{FF2B5EF4-FFF2-40B4-BE49-F238E27FC236}">
                <a16:creationId xmlns:a16="http://schemas.microsoft.com/office/drawing/2014/main" id="{270575D1-E013-0148-901A-12310B4FD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4837" y="1444633"/>
            <a:ext cx="3530148" cy="2303765"/>
          </a:xfrm>
          <a:prstGeom prst="rect">
            <a:avLst/>
          </a:prstGeom>
        </p:spPr>
      </p:pic>
      <p:pic>
        <p:nvPicPr>
          <p:cNvPr id="23" name="Picture 22">
            <a:extLst>
              <a:ext uri="{FF2B5EF4-FFF2-40B4-BE49-F238E27FC236}">
                <a16:creationId xmlns:a16="http://schemas.microsoft.com/office/drawing/2014/main" id="{F3C867FC-9F43-524C-9ADD-BF34E7C850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5885" y="3867150"/>
            <a:ext cx="838200" cy="838200"/>
          </a:xfrm>
          <a:prstGeom prst="rect">
            <a:avLst/>
          </a:prstGeom>
        </p:spPr>
      </p:pic>
      <p:sp>
        <p:nvSpPr>
          <p:cNvPr id="4" name="Slide Number Placeholder 3">
            <a:extLst>
              <a:ext uri="{FF2B5EF4-FFF2-40B4-BE49-F238E27FC236}">
                <a16:creationId xmlns:a16="http://schemas.microsoft.com/office/drawing/2014/main" id="{E8A22C9F-5F79-BB4F-A493-6D98B8BC6F42}"/>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16</a:t>
            </a:fld>
            <a:endParaRPr lang="en-US"/>
          </a:p>
        </p:txBody>
      </p:sp>
    </p:spTree>
    <p:extLst>
      <p:ext uri="{BB962C8B-B14F-4D97-AF65-F5344CB8AC3E}">
        <p14:creationId xmlns:p14="http://schemas.microsoft.com/office/powerpoint/2010/main" val="278763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153400" cy="1005840"/>
          </a:xfrm>
        </p:spPr>
        <p:txBody>
          <a:bodyPr vert="horz" lIns="91440" tIns="45720" rIns="91440" bIns="45720" anchor="b">
            <a:normAutofit/>
          </a:bodyPr>
          <a:lstStyle/>
          <a:p>
            <a:r>
              <a:rPr lang="en-US" dirty="0"/>
              <a:t>Multi Agent Systems Examples</a:t>
            </a:r>
          </a:p>
        </p:txBody>
      </p:sp>
      <p:sp>
        <p:nvSpPr>
          <p:cNvPr id="6" name="Rectangle 5"/>
          <p:cNvSpPr>
            <a:spLocks noGrp="1"/>
          </p:cNvSpPr>
          <p:nvPr>
            <p:ph sz="quarter" idx="13"/>
          </p:nvPr>
        </p:nvSpPr>
        <p:spPr>
          <a:xfrm>
            <a:off x="836044" y="1352551"/>
            <a:ext cx="4101860" cy="3268624"/>
          </a:xfrm>
        </p:spPr>
        <p:txBody>
          <a:bodyPr vert="horz" lIns="91440" tIns="45720" rIns="91440" bIns="45720" anchor="t">
            <a:normAutofit/>
          </a:bodyPr>
          <a:lstStyle/>
          <a:p>
            <a:pPr marL="274320" lvl="1">
              <a:lnSpc>
                <a:spcPct val="90000"/>
              </a:lnSpc>
            </a:pPr>
            <a:endParaRPr lang="en-US" altLang="x-none" sz="2500" dirty="0"/>
          </a:p>
          <a:p>
            <a:pPr marL="274320" lvl="1">
              <a:lnSpc>
                <a:spcPct val="90000"/>
              </a:lnSpc>
            </a:pPr>
            <a:r>
              <a:rPr lang="en-US" altLang="x-none" sz="2500" dirty="0"/>
              <a:t>Sports Competitions</a:t>
            </a:r>
          </a:p>
          <a:p>
            <a:pPr marL="274320" lvl="1">
              <a:lnSpc>
                <a:spcPct val="90000"/>
              </a:lnSpc>
            </a:pPr>
            <a:r>
              <a:rPr lang="en-US" altLang="x-none" sz="2500" dirty="0"/>
              <a:t>Beehives and Ant Colonies</a:t>
            </a:r>
          </a:p>
          <a:p>
            <a:pPr marL="274320" lvl="1">
              <a:lnSpc>
                <a:spcPct val="90000"/>
              </a:lnSpc>
            </a:pPr>
            <a:r>
              <a:rPr lang="en-US" altLang="x-none" sz="2500" dirty="0"/>
              <a:t>Power Systems &amp; Smart grid</a:t>
            </a:r>
          </a:p>
          <a:p>
            <a:pPr marL="274320" lvl="1">
              <a:lnSpc>
                <a:spcPct val="90000"/>
              </a:lnSpc>
            </a:pPr>
            <a:r>
              <a:rPr lang="en-US" sz="2500" dirty="0"/>
              <a:t>Families &amp; Communities </a:t>
            </a:r>
            <a:endParaRPr lang="en-US" dirty="0"/>
          </a:p>
          <a:p>
            <a:pPr marL="274320" lvl="1">
              <a:lnSpc>
                <a:spcPct val="90000"/>
              </a:lnSpc>
            </a:pPr>
            <a:r>
              <a:rPr lang="en-US" sz="2500" dirty="0"/>
              <a:t>Universities &amp; Schools</a:t>
            </a:r>
          </a:p>
          <a:p>
            <a:pPr marL="274320" lvl="1">
              <a:lnSpc>
                <a:spcPct val="90000"/>
              </a:lnSpc>
            </a:pPr>
            <a:r>
              <a:rPr lang="en-US" sz="2500" dirty="0"/>
              <a:t>Online Marketplaces*</a:t>
            </a:r>
          </a:p>
          <a:p>
            <a:pPr marL="0" lvl="1" indent="0">
              <a:lnSpc>
                <a:spcPct val="90000"/>
              </a:lnSpc>
              <a:buNone/>
            </a:pPr>
            <a:endParaRPr lang="en-US" sz="2500" dirty="0"/>
          </a:p>
          <a:p>
            <a:pPr marL="274320" lvl="1">
              <a:lnSpc>
                <a:spcPct val="90000"/>
              </a:lnSpc>
            </a:pPr>
            <a:endParaRPr lang="en-US" sz="2500" dirty="0"/>
          </a:p>
        </p:txBody>
      </p:sp>
      <p:pic>
        <p:nvPicPr>
          <p:cNvPr id="4" name="Picture 4" descr="Diagram&#10;&#10;Description automatically generated">
            <a:extLst>
              <a:ext uri="{FF2B5EF4-FFF2-40B4-BE49-F238E27FC236}">
                <a16:creationId xmlns:a16="http://schemas.microsoft.com/office/drawing/2014/main" id="{784B2A9E-2B03-45AE-8A29-79514181360C}"/>
              </a:ext>
            </a:extLst>
          </p:cNvPr>
          <p:cNvPicPr>
            <a:picLocks noChangeAspect="1"/>
          </p:cNvPicPr>
          <p:nvPr/>
        </p:nvPicPr>
        <p:blipFill>
          <a:blip r:embed="rId3"/>
          <a:stretch>
            <a:fillRect/>
          </a:stretch>
        </p:blipFill>
        <p:spPr>
          <a:xfrm>
            <a:off x="5185160" y="1809750"/>
            <a:ext cx="3090139" cy="2514600"/>
          </a:xfrm>
          <a:prstGeom prst="rect">
            <a:avLst/>
          </a:prstGeom>
        </p:spPr>
      </p:pic>
      <p:sp>
        <p:nvSpPr>
          <p:cNvPr id="5" name="Slide Number Placeholder 4">
            <a:extLst>
              <a:ext uri="{FF2B5EF4-FFF2-40B4-BE49-F238E27FC236}">
                <a16:creationId xmlns:a16="http://schemas.microsoft.com/office/drawing/2014/main" id="{32FD49EF-A1BC-364D-923F-280EB4AB5DC4}"/>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17</a:t>
            </a:fld>
            <a:endParaRPr lang="en-US"/>
          </a:p>
        </p:txBody>
      </p:sp>
    </p:spTree>
    <p:extLst>
      <p:ext uri="{BB962C8B-B14F-4D97-AF65-F5344CB8AC3E}">
        <p14:creationId xmlns:p14="http://schemas.microsoft.com/office/powerpoint/2010/main" val="12032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fontScale="90000"/>
          </a:bodyPr>
          <a:lstStyle/>
          <a:p>
            <a:r>
              <a:rPr lang="en-US" dirty="0"/>
              <a:t>Marketplace Goals </a:t>
            </a:r>
            <a:r>
              <a:rPr lang="en-US" dirty="0">
                <a:ea typeface="+mj-lt"/>
                <a:cs typeface="+mj-lt"/>
              </a:rPr>
              <a:t>MAS Characteristics</a:t>
            </a:r>
          </a:p>
        </p:txBody>
      </p:sp>
      <p:sp>
        <p:nvSpPr>
          <p:cNvPr id="6" name="Rectangle 5"/>
          <p:cNvSpPr>
            <a:spLocks noGrp="1"/>
          </p:cNvSpPr>
          <p:nvPr>
            <p:ph sz="quarter" idx="13"/>
          </p:nvPr>
        </p:nvSpPr>
        <p:spPr>
          <a:xfrm>
            <a:off x="609600" y="1428751"/>
            <a:ext cx="7844286" cy="3352799"/>
          </a:xfrm>
        </p:spPr>
        <p:txBody>
          <a:bodyPr vert="horz" lIns="91440" tIns="45720" rIns="91440" bIns="45720" anchor="t">
            <a:normAutofit/>
          </a:bodyPr>
          <a:lstStyle/>
          <a:p>
            <a:pPr marL="0" indent="0">
              <a:buNone/>
            </a:pPr>
            <a:r>
              <a:rPr lang="en-US" altLang="x-none" sz="2400" dirty="0"/>
              <a:t>General Goals for Marketplaces as a MAS:</a:t>
            </a:r>
          </a:p>
          <a:p>
            <a:pPr>
              <a:buClr>
                <a:srgbClr val="DA1F28"/>
              </a:buClr>
            </a:pPr>
            <a:r>
              <a:rPr lang="en-US" sz="2200" dirty="0">
                <a:ea typeface="+mn-lt"/>
                <a:cs typeface="+mn-lt"/>
              </a:rPr>
              <a:t>Autonomy: agents must be (at least partially) independent, self-aware, &amp; in control of their choices. </a:t>
            </a:r>
            <a:endParaRPr lang="en-US" sz="2200" dirty="0"/>
          </a:p>
          <a:p>
            <a:pPr>
              <a:buClr>
                <a:srgbClr val="DA1F28"/>
              </a:buClr>
            </a:pPr>
            <a:r>
              <a:rPr lang="en-US" sz="2200" dirty="0">
                <a:ea typeface="+mn-lt"/>
                <a:cs typeface="+mn-lt"/>
              </a:rPr>
              <a:t>Local Views: no agent has a full global view, ensuring that a single agent cannot exploit global knowledge for personal gain. </a:t>
            </a:r>
            <a:endParaRPr lang="en-US" sz="2200" dirty="0"/>
          </a:p>
          <a:p>
            <a:pPr>
              <a:buClr>
                <a:srgbClr val="DA1F28"/>
              </a:buClr>
            </a:pPr>
            <a:r>
              <a:rPr lang="en-US" sz="2200" dirty="0">
                <a:ea typeface="+mn-lt"/>
                <a:cs typeface="+mn-lt"/>
              </a:rPr>
              <a:t>Decentralization: no agent is in control of other agents in a designated manner. </a:t>
            </a:r>
          </a:p>
          <a:p>
            <a:pPr marL="0" indent="0">
              <a:buNone/>
            </a:pPr>
            <a:endParaRPr lang="en-US" altLang="x-none" sz="2400" dirty="0">
              <a:ea typeface="+mn-lt"/>
              <a:cs typeface="+mn-lt"/>
            </a:endParaRPr>
          </a:p>
          <a:p>
            <a:pPr marL="274320" lvl="1"/>
            <a:endParaRPr lang="en-US" sz="2400" dirty="0"/>
          </a:p>
          <a:p>
            <a:pPr marL="274320" lvl="1"/>
            <a:endParaRPr lang="en-US" sz="2400" dirty="0"/>
          </a:p>
        </p:txBody>
      </p:sp>
      <p:sp>
        <p:nvSpPr>
          <p:cNvPr id="4" name="Slide Number Placeholder 3">
            <a:extLst>
              <a:ext uri="{FF2B5EF4-FFF2-40B4-BE49-F238E27FC236}">
                <a16:creationId xmlns:a16="http://schemas.microsoft.com/office/drawing/2014/main" id="{48210D1F-476A-724A-8D9D-26A18E54F30C}"/>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18</a:t>
            </a:fld>
            <a:endParaRPr lang="en-US"/>
          </a:p>
        </p:txBody>
      </p:sp>
    </p:spTree>
    <p:extLst>
      <p:ext uri="{BB962C8B-B14F-4D97-AF65-F5344CB8AC3E}">
        <p14:creationId xmlns:p14="http://schemas.microsoft.com/office/powerpoint/2010/main" val="3859345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a:xfrm>
            <a:off x="495300" y="118110"/>
            <a:ext cx="8153400" cy="1005840"/>
          </a:xfrm>
        </p:spPr>
        <p:txBody>
          <a:bodyPr vert="horz" lIns="91440" tIns="45720" rIns="91440" bIns="45720" anchor="b">
            <a:noAutofit/>
          </a:bodyPr>
          <a:lstStyle/>
          <a:p>
            <a:r>
              <a:rPr lang="en-US" sz="3600" dirty="0"/>
              <a:t>Multi Agent Re-Enforcement Learning</a:t>
            </a:r>
          </a:p>
        </p:txBody>
      </p:sp>
      <p:sp>
        <p:nvSpPr>
          <p:cNvPr id="3" name="Rectangle 2"/>
          <p:cNvSpPr>
            <a:spLocks noGrp="1"/>
          </p:cNvSpPr>
          <p:nvPr>
            <p:ph sz="quarter" idx="13"/>
          </p:nvPr>
        </p:nvSpPr>
        <p:spPr>
          <a:xfrm>
            <a:off x="609600" y="1352551"/>
            <a:ext cx="3886200" cy="2285999"/>
          </a:xfrm>
        </p:spPr>
        <p:txBody>
          <a:bodyPr>
            <a:normAutofit/>
          </a:bodyPr>
          <a:lstStyle/>
          <a:p>
            <a:pPr marL="0" indent="0">
              <a:buNone/>
            </a:pPr>
            <a:r>
              <a:rPr lang="en-US" sz="2000" dirty="0"/>
              <a:t>Multi agent systems or self organized system is computerized system composed of multiple interacting intelligent agents</a:t>
            </a:r>
            <a:r>
              <a:rPr lang="is-IS" sz="2000" dirty="0"/>
              <a:t>…</a:t>
            </a:r>
            <a:endParaRPr lang="en-US" sz="2000" dirty="0"/>
          </a:p>
        </p:txBody>
      </p:sp>
      <p:sp>
        <p:nvSpPr>
          <p:cNvPr id="4" name="Rectangle 3"/>
          <p:cNvSpPr>
            <a:spLocks noGrp="1"/>
          </p:cNvSpPr>
          <p:nvPr>
            <p:ph sz="quarter" idx="14"/>
          </p:nvPr>
        </p:nvSpPr>
        <p:spPr>
          <a:xfrm>
            <a:off x="4844901" y="1352549"/>
            <a:ext cx="3886200" cy="1447801"/>
          </a:xfrm>
        </p:spPr>
        <p:txBody>
          <a:bodyPr>
            <a:normAutofit/>
          </a:bodyPr>
          <a:lstStyle/>
          <a:p>
            <a:pPr marL="0" indent="0">
              <a:buNone/>
            </a:pPr>
            <a:r>
              <a:rPr lang="en-US" altLang="x-none" sz="2000" dirty="0"/>
              <a:t>RL is an area of machine learning concerned with you intelligent agents ought to take actions in an environment to maximize reward</a:t>
            </a:r>
            <a:r>
              <a:rPr lang="is-IS" altLang="x-none" sz="2000" dirty="0"/>
              <a:t>…</a:t>
            </a:r>
            <a:endParaRPr lang="en-US" sz="2000" dirty="0"/>
          </a:p>
        </p:txBody>
      </p:sp>
      <p:pic>
        <p:nvPicPr>
          <p:cNvPr id="10" name="Picture 9"/>
          <p:cNvPicPr>
            <a:picLocks noChangeAspect="1"/>
          </p:cNvPicPr>
          <p:nvPr/>
        </p:nvPicPr>
        <p:blipFill>
          <a:blip r:embed="rId3"/>
          <a:stretch>
            <a:fillRect/>
          </a:stretch>
        </p:blipFill>
        <p:spPr>
          <a:xfrm>
            <a:off x="5105400" y="2961737"/>
            <a:ext cx="3218180" cy="1235710"/>
          </a:xfrm>
          <a:prstGeom prst="rect">
            <a:avLst/>
          </a:prstGeom>
        </p:spPr>
      </p:pic>
      <p:pic>
        <p:nvPicPr>
          <p:cNvPr id="9" name="Picture 8" descr="Diagram&#10;&#10;Description automatically generated">
            <a:extLst>
              <a:ext uri="{FF2B5EF4-FFF2-40B4-BE49-F238E27FC236}">
                <a16:creationId xmlns:a16="http://schemas.microsoft.com/office/drawing/2014/main" id="{5FE529D2-9FB7-BD41-9056-9C676A8EBB69}"/>
              </a:ext>
            </a:extLst>
          </p:cNvPr>
          <p:cNvPicPr>
            <a:picLocks noChangeAspect="1"/>
          </p:cNvPicPr>
          <p:nvPr/>
        </p:nvPicPr>
        <p:blipFill rotWithShape="1">
          <a:blip r:embed="rId4">
            <a:extLst>
              <a:ext uri="{28A0092B-C50C-407E-A947-70E740481C1C}">
                <a14:useLocalDpi xmlns:a14="http://schemas.microsoft.com/office/drawing/2010/main" val="0"/>
              </a:ext>
            </a:extLst>
          </a:blip>
          <a:srcRect t="8810" b="4831"/>
          <a:stretch/>
        </p:blipFill>
        <p:spPr>
          <a:xfrm>
            <a:off x="685798" y="2961737"/>
            <a:ext cx="3218179" cy="1353626"/>
          </a:xfrm>
          <a:prstGeom prst="rect">
            <a:avLst/>
          </a:prstGeom>
        </p:spPr>
      </p:pic>
      <p:sp>
        <p:nvSpPr>
          <p:cNvPr id="6" name="Slide Number Placeholder 5">
            <a:extLst>
              <a:ext uri="{FF2B5EF4-FFF2-40B4-BE49-F238E27FC236}">
                <a16:creationId xmlns:a16="http://schemas.microsoft.com/office/drawing/2014/main" id="{799FB868-C44A-B144-8539-606EAF52CD2A}"/>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C015-028C-4424-842D-24B0E5B72089}"/>
              </a:ext>
            </a:extLst>
          </p:cNvPr>
          <p:cNvSpPr>
            <a:spLocks noGrp="1"/>
          </p:cNvSpPr>
          <p:nvPr>
            <p:ph type="title"/>
          </p:nvPr>
        </p:nvSpPr>
        <p:spPr/>
        <p:txBody>
          <a:bodyPr vert="horz" lIns="91440" tIns="45720" rIns="91440" bIns="45720" anchor="b">
            <a:normAutofit/>
          </a:bodyPr>
          <a:lstStyle/>
          <a:p>
            <a:r>
              <a:rPr lang="en-GB" dirty="0"/>
              <a:t>What we would be covering</a:t>
            </a:r>
            <a:endParaRPr lang="en-GB"/>
          </a:p>
        </p:txBody>
      </p:sp>
      <p:sp>
        <p:nvSpPr>
          <p:cNvPr id="3" name="Content Placeholder 2">
            <a:extLst>
              <a:ext uri="{FF2B5EF4-FFF2-40B4-BE49-F238E27FC236}">
                <a16:creationId xmlns:a16="http://schemas.microsoft.com/office/drawing/2014/main" id="{87214D60-9FD6-4116-8CA3-676078FC4D9C}"/>
              </a:ext>
            </a:extLst>
          </p:cNvPr>
          <p:cNvSpPr>
            <a:spLocks noGrp="1"/>
          </p:cNvSpPr>
          <p:nvPr>
            <p:ph sz="quarter" idx="13"/>
          </p:nvPr>
        </p:nvSpPr>
        <p:spPr>
          <a:xfrm>
            <a:off x="609600" y="1352551"/>
            <a:ext cx="8348597" cy="3268624"/>
          </a:xfrm>
        </p:spPr>
        <p:txBody>
          <a:bodyPr vert="horz" lIns="91440" tIns="45720" rIns="91440" bIns="45720" anchor="t">
            <a:normAutofit lnSpcReduction="10000"/>
          </a:bodyPr>
          <a:lstStyle/>
          <a:p>
            <a:r>
              <a:rPr lang="en-GB"/>
              <a:t>Existing </a:t>
            </a:r>
            <a:r>
              <a:rPr lang="en-GB" dirty="0"/>
              <a:t>Problems </a:t>
            </a:r>
            <a:r>
              <a:rPr lang="en-GB"/>
              <a:t>in </a:t>
            </a:r>
            <a:r>
              <a:rPr lang="en-GB" dirty="0"/>
              <a:t>Marketplace</a:t>
            </a:r>
            <a:endParaRPr lang="en-GB"/>
          </a:p>
          <a:p>
            <a:r>
              <a:rPr lang="en-GB"/>
              <a:t>Possible Solutions</a:t>
            </a:r>
          </a:p>
          <a:p>
            <a:pPr lvl="1">
              <a:buClr>
                <a:srgbClr val="2DA2BF"/>
              </a:buClr>
            </a:pPr>
            <a:r>
              <a:rPr lang="en-GB">
                <a:ea typeface="+mn-lt"/>
                <a:cs typeface="+mn-lt"/>
              </a:rPr>
              <a:t>Game Theory</a:t>
            </a:r>
            <a:endParaRPr lang="en-US">
              <a:ea typeface="+mn-lt"/>
              <a:cs typeface="+mn-lt"/>
            </a:endParaRPr>
          </a:p>
          <a:p>
            <a:pPr lvl="1">
              <a:buClr>
                <a:srgbClr val="2DA2BF"/>
              </a:buClr>
            </a:pPr>
            <a:r>
              <a:rPr lang="en-GB">
                <a:ea typeface="+mn-lt"/>
                <a:cs typeface="+mn-lt"/>
              </a:rPr>
              <a:t>Re-Enforcement Learning</a:t>
            </a:r>
            <a:endParaRPr lang="en-US">
              <a:ea typeface="+mn-lt"/>
              <a:cs typeface="+mn-lt"/>
            </a:endParaRPr>
          </a:p>
          <a:p>
            <a:pPr lvl="1">
              <a:buClr>
                <a:srgbClr val="2DA2BF"/>
              </a:buClr>
            </a:pPr>
            <a:r>
              <a:rPr lang="en-GB">
                <a:ea typeface="+mn-lt"/>
                <a:cs typeface="+mn-lt"/>
              </a:rPr>
              <a:t>Q-Learning</a:t>
            </a:r>
            <a:endParaRPr lang="en-GB"/>
          </a:p>
          <a:p>
            <a:pPr>
              <a:buClr>
                <a:srgbClr val="DA1F28"/>
              </a:buClr>
            </a:pPr>
            <a:r>
              <a:rPr lang="en-GB" dirty="0"/>
              <a:t>Marketplace Goals</a:t>
            </a:r>
          </a:p>
          <a:p>
            <a:pPr>
              <a:buClr>
                <a:srgbClr val="DA1F28"/>
              </a:buClr>
            </a:pPr>
            <a:r>
              <a:rPr lang="en-GB" dirty="0"/>
              <a:t>Future Work</a:t>
            </a:r>
            <a:r>
              <a:rPr lang="en-GB"/>
              <a:t> (After </a:t>
            </a:r>
            <a:r>
              <a:rPr lang="en-GB" dirty="0"/>
              <a:t>Literature Review)</a:t>
            </a:r>
          </a:p>
          <a:p>
            <a:pPr>
              <a:buClr>
                <a:srgbClr val="DA1F28"/>
              </a:buClr>
            </a:pPr>
            <a:endParaRPr lang="en-GB" dirty="0"/>
          </a:p>
          <a:p>
            <a:pPr>
              <a:buClr>
                <a:srgbClr val="DA1F28"/>
              </a:buClr>
            </a:pPr>
            <a:endParaRPr lang="en-GB" dirty="0"/>
          </a:p>
          <a:p>
            <a:pPr lvl="1"/>
            <a:endParaRPr lang="en-GB" dirty="0"/>
          </a:p>
        </p:txBody>
      </p:sp>
      <p:sp>
        <p:nvSpPr>
          <p:cNvPr id="5" name="Slide Number Placeholder 4">
            <a:extLst>
              <a:ext uri="{FF2B5EF4-FFF2-40B4-BE49-F238E27FC236}">
                <a16:creationId xmlns:a16="http://schemas.microsoft.com/office/drawing/2014/main" id="{211ECA8F-759F-410F-95C5-E5B89914F567}"/>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a:t>
            </a:fld>
            <a:endParaRPr lang="en-US"/>
          </a:p>
        </p:txBody>
      </p:sp>
    </p:spTree>
    <p:extLst>
      <p:ext uri="{BB962C8B-B14F-4D97-AF65-F5344CB8AC3E}">
        <p14:creationId xmlns:p14="http://schemas.microsoft.com/office/powerpoint/2010/main" val="3484318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6D25-D728-4B83-B13C-4CD155369485}"/>
              </a:ext>
            </a:extLst>
          </p:cNvPr>
          <p:cNvSpPr>
            <a:spLocks noGrp="1"/>
          </p:cNvSpPr>
          <p:nvPr>
            <p:ph type="title"/>
          </p:nvPr>
        </p:nvSpPr>
        <p:spPr>
          <a:xfrm>
            <a:off x="609600" y="572379"/>
            <a:ext cx="8153400" cy="1005840"/>
          </a:xfrm>
        </p:spPr>
        <p:txBody>
          <a:bodyPr vert="horz" lIns="91440" tIns="45720" rIns="91440" bIns="45720" anchor="b">
            <a:normAutofit/>
          </a:bodyPr>
          <a:lstStyle/>
          <a:p>
            <a:r>
              <a:rPr lang="en-US">
                <a:ea typeface="+mj-lt"/>
                <a:cs typeface="+mj-lt"/>
              </a:rPr>
              <a:t>Multi Agent Re-Enforcement Learning</a:t>
            </a:r>
            <a:endParaRPr lang="en-GB">
              <a:ea typeface="+mj-lt"/>
              <a:cs typeface="+mj-lt"/>
            </a:endParaRPr>
          </a:p>
          <a:p>
            <a:endParaRPr lang="en-GB" dirty="0"/>
          </a:p>
        </p:txBody>
      </p:sp>
      <p:pic>
        <p:nvPicPr>
          <p:cNvPr id="6" name="Picture 6" descr="Table&#10;&#10;Description automatically generated">
            <a:extLst>
              <a:ext uri="{FF2B5EF4-FFF2-40B4-BE49-F238E27FC236}">
                <a16:creationId xmlns:a16="http://schemas.microsoft.com/office/drawing/2014/main" id="{8BEF16B6-FFFC-4FDB-B31C-46A1D3EDDA1D}"/>
              </a:ext>
            </a:extLst>
          </p:cNvPr>
          <p:cNvPicPr>
            <a:picLocks noGrp="1" noChangeAspect="1"/>
          </p:cNvPicPr>
          <p:nvPr>
            <p:ph sz="quarter" idx="13"/>
          </p:nvPr>
        </p:nvPicPr>
        <p:blipFill>
          <a:blip r:embed="rId2"/>
          <a:stretch>
            <a:fillRect/>
          </a:stretch>
        </p:blipFill>
        <p:spPr>
          <a:xfrm>
            <a:off x="609600" y="1824274"/>
            <a:ext cx="3886200" cy="2325215"/>
          </a:xfrm>
        </p:spPr>
      </p:pic>
      <p:sp>
        <p:nvSpPr>
          <p:cNvPr id="4" name="Content Placeholder 3">
            <a:extLst>
              <a:ext uri="{FF2B5EF4-FFF2-40B4-BE49-F238E27FC236}">
                <a16:creationId xmlns:a16="http://schemas.microsoft.com/office/drawing/2014/main" id="{B2A24496-B04E-451D-9F92-11E02DB47518}"/>
              </a:ext>
            </a:extLst>
          </p:cNvPr>
          <p:cNvSpPr>
            <a:spLocks noGrp="1"/>
          </p:cNvSpPr>
          <p:nvPr>
            <p:ph sz="quarter" idx="14"/>
          </p:nvPr>
        </p:nvSpPr>
        <p:spPr/>
        <p:txBody>
          <a:bodyPr vert="horz" lIns="91440" tIns="45720" rIns="91440" bIns="45720" anchor="t">
            <a:normAutofit/>
          </a:bodyPr>
          <a:lstStyle/>
          <a:p>
            <a:r>
              <a:rPr lang="en-GB">
                <a:ea typeface="+mn-lt"/>
                <a:cs typeface="+mn-lt"/>
              </a:rPr>
              <a:t>Goal: </a:t>
            </a:r>
            <a:r>
              <a:rPr lang="en-GB" dirty="0">
                <a:ea typeface="+mn-lt"/>
                <a:cs typeface="+mn-lt"/>
              </a:rPr>
              <a:t>Make the best </a:t>
            </a:r>
            <a:r>
              <a:rPr lang="en-GB">
                <a:ea typeface="+mn-lt"/>
                <a:cs typeface="+mn-lt"/>
              </a:rPr>
              <a:t>sequence of actions</a:t>
            </a:r>
            <a:endParaRPr lang="en-GB" dirty="0">
              <a:ea typeface="+mn-lt"/>
              <a:cs typeface="+mn-lt"/>
            </a:endParaRPr>
          </a:p>
          <a:p>
            <a:r>
              <a:rPr lang="en-GB" dirty="0"/>
              <a:t>Markov Decision </a:t>
            </a:r>
            <a:r>
              <a:rPr lang="en-GB"/>
              <a:t>Process</a:t>
            </a:r>
            <a:endParaRPr lang="en-GB" dirty="0"/>
          </a:p>
          <a:p>
            <a:pPr marL="0" indent="0">
              <a:buNone/>
            </a:pPr>
            <a:endParaRPr lang="en-GB" dirty="0"/>
          </a:p>
          <a:p>
            <a:endParaRPr lang="en-GB"/>
          </a:p>
        </p:txBody>
      </p:sp>
      <p:sp>
        <p:nvSpPr>
          <p:cNvPr id="5" name="Slide Number Placeholder 4">
            <a:extLst>
              <a:ext uri="{FF2B5EF4-FFF2-40B4-BE49-F238E27FC236}">
                <a16:creationId xmlns:a16="http://schemas.microsoft.com/office/drawing/2014/main" id="{D0EB059A-B704-4D52-9615-4BDDE1376446}"/>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20</a:t>
            </a:fld>
            <a:endParaRPr lang="en-US"/>
          </a:p>
        </p:txBody>
      </p:sp>
      <p:pic>
        <p:nvPicPr>
          <p:cNvPr id="8" name="Picture 7" descr="Diagram&#10;&#10;Description automatically generated">
            <a:extLst>
              <a:ext uri="{FF2B5EF4-FFF2-40B4-BE49-F238E27FC236}">
                <a16:creationId xmlns:a16="http://schemas.microsoft.com/office/drawing/2014/main" id="{7E019ED0-B30B-4CFB-8024-648BAE609798}"/>
              </a:ext>
            </a:extLst>
          </p:cNvPr>
          <p:cNvPicPr>
            <a:picLocks noChangeAspect="1"/>
          </p:cNvPicPr>
          <p:nvPr/>
        </p:nvPicPr>
        <p:blipFill>
          <a:blip r:embed="rId3"/>
          <a:stretch>
            <a:fillRect/>
          </a:stretch>
        </p:blipFill>
        <p:spPr>
          <a:xfrm>
            <a:off x="4875094" y="3277341"/>
            <a:ext cx="3951747" cy="1517195"/>
          </a:xfrm>
          <a:prstGeom prst="rect">
            <a:avLst/>
          </a:prstGeom>
        </p:spPr>
      </p:pic>
    </p:spTree>
    <p:extLst>
      <p:ext uri="{BB962C8B-B14F-4D97-AF65-F5344CB8AC3E}">
        <p14:creationId xmlns:p14="http://schemas.microsoft.com/office/powerpoint/2010/main" val="406383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B905-6FF7-469F-A0E2-7725ABDE5019}"/>
              </a:ext>
            </a:extLst>
          </p:cNvPr>
          <p:cNvSpPr>
            <a:spLocks noGrp="1"/>
          </p:cNvSpPr>
          <p:nvPr>
            <p:ph type="title"/>
          </p:nvPr>
        </p:nvSpPr>
        <p:spPr/>
        <p:txBody>
          <a:bodyPr vert="horz" lIns="91440" tIns="45720" rIns="91440" bIns="45720" anchor="b">
            <a:normAutofit/>
          </a:bodyPr>
          <a:lstStyle/>
          <a:p>
            <a:r>
              <a:rPr lang="en-GB" dirty="0"/>
              <a:t>Possible Application</a:t>
            </a:r>
            <a:endParaRPr lang="en-GB"/>
          </a:p>
        </p:txBody>
      </p:sp>
      <p:pic>
        <p:nvPicPr>
          <p:cNvPr id="6" name="Picture 6" descr="Diagram&#10;&#10;Description automatically generated">
            <a:extLst>
              <a:ext uri="{FF2B5EF4-FFF2-40B4-BE49-F238E27FC236}">
                <a16:creationId xmlns:a16="http://schemas.microsoft.com/office/drawing/2014/main" id="{7B95C060-6FBD-44F8-AE82-72422D76B416}"/>
              </a:ext>
            </a:extLst>
          </p:cNvPr>
          <p:cNvPicPr>
            <a:picLocks noGrp="1" noChangeAspect="1"/>
          </p:cNvPicPr>
          <p:nvPr>
            <p:ph sz="quarter" idx="13"/>
          </p:nvPr>
        </p:nvPicPr>
        <p:blipFill>
          <a:blip r:embed="rId3"/>
          <a:stretch>
            <a:fillRect/>
          </a:stretch>
        </p:blipFill>
        <p:spPr>
          <a:xfrm>
            <a:off x="584387" y="1734953"/>
            <a:ext cx="4104714" cy="2251688"/>
          </a:xfrm>
        </p:spPr>
      </p:pic>
      <p:sp>
        <p:nvSpPr>
          <p:cNvPr id="4" name="Content Placeholder 3">
            <a:extLst>
              <a:ext uri="{FF2B5EF4-FFF2-40B4-BE49-F238E27FC236}">
                <a16:creationId xmlns:a16="http://schemas.microsoft.com/office/drawing/2014/main" id="{13A33E54-5A30-46B0-BA67-FA5D5F9BB4CA}"/>
              </a:ext>
            </a:extLst>
          </p:cNvPr>
          <p:cNvSpPr>
            <a:spLocks noGrp="1"/>
          </p:cNvSpPr>
          <p:nvPr>
            <p:ph sz="quarter" idx="14"/>
          </p:nvPr>
        </p:nvSpPr>
        <p:spPr>
          <a:xfrm>
            <a:off x="4844901" y="1352549"/>
            <a:ext cx="4383741" cy="3268625"/>
          </a:xfrm>
        </p:spPr>
        <p:txBody>
          <a:bodyPr vert="horz" lIns="91440" tIns="45720" rIns="91440" bIns="45720" anchor="t">
            <a:normAutofit/>
          </a:bodyPr>
          <a:lstStyle/>
          <a:p>
            <a:r>
              <a:rPr lang="en-GB" sz="3200" dirty="0"/>
              <a:t>Example:</a:t>
            </a:r>
            <a:endParaRPr lang="en-US" dirty="0"/>
          </a:p>
          <a:p>
            <a:pPr>
              <a:buFont typeface="Arial"/>
              <a:buChar char="•"/>
            </a:pPr>
            <a:r>
              <a:rPr lang="en-GB" sz="3200">
                <a:solidFill>
                  <a:srgbClr val="00B0F0"/>
                </a:solidFill>
              </a:rPr>
              <a:t>Buyer</a:t>
            </a:r>
            <a:r>
              <a:rPr lang="en-GB" sz="3200"/>
              <a:t>–</a:t>
            </a:r>
            <a:r>
              <a:rPr lang="en-GB" sz="3200">
                <a:solidFill>
                  <a:srgbClr val="FF0000"/>
                </a:solidFill>
              </a:rPr>
              <a:t>Seller</a:t>
            </a:r>
            <a:r>
              <a:rPr lang="en-GB" sz="3200" dirty="0"/>
              <a:t> Interaction</a:t>
            </a:r>
            <a:endParaRPr lang="en-US"/>
          </a:p>
          <a:p>
            <a:r>
              <a:rPr lang="en-GB" sz="3200" dirty="0"/>
              <a:t>Satisfaction and continued interaction</a:t>
            </a:r>
          </a:p>
          <a:p>
            <a:pPr marL="0" indent="0">
              <a:buNone/>
            </a:pPr>
            <a:endParaRPr lang="en-GB" sz="3200"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27E36A80-D92D-4F27-A8FB-3188C28CA846}"/>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21</a:t>
            </a:fld>
            <a:endParaRPr lang="en-US"/>
          </a:p>
        </p:txBody>
      </p:sp>
      <p:sp>
        <p:nvSpPr>
          <p:cNvPr id="7" name="TextBox 6">
            <a:extLst>
              <a:ext uri="{FF2B5EF4-FFF2-40B4-BE49-F238E27FC236}">
                <a16:creationId xmlns:a16="http://schemas.microsoft.com/office/drawing/2014/main" id="{3D80799C-975F-40F1-82BE-42C2EDE24691}"/>
              </a:ext>
            </a:extLst>
          </p:cNvPr>
          <p:cNvSpPr txBox="1"/>
          <p:nvPr/>
        </p:nvSpPr>
        <p:spPr>
          <a:xfrm>
            <a:off x="581736" y="4032060"/>
            <a:ext cx="3886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dirty="0">
                <a:ea typeface="+mn-lt"/>
                <a:cs typeface="+mn-lt"/>
              </a:rPr>
              <a:t>Adapted from Nowe, </a:t>
            </a:r>
            <a:r>
              <a:rPr lang="en-GB" sz="1000" dirty="0" err="1">
                <a:ea typeface="+mn-lt"/>
                <a:cs typeface="+mn-lt"/>
              </a:rPr>
              <a:t>Vrancx</a:t>
            </a:r>
            <a:r>
              <a:rPr lang="en-GB" sz="1000" dirty="0">
                <a:ea typeface="+mn-lt"/>
                <a:cs typeface="+mn-lt"/>
              </a:rPr>
              <a:t>, &amp; De Hauwere, (2012).</a:t>
            </a:r>
            <a:endParaRPr lang="en-GB" sz="1000" dirty="0"/>
          </a:p>
        </p:txBody>
      </p:sp>
    </p:spTree>
    <p:extLst>
      <p:ext uri="{BB962C8B-B14F-4D97-AF65-F5344CB8AC3E}">
        <p14:creationId xmlns:p14="http://schemas.microsoft.com/office/powerpoint/2010/main" val="682541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fontScale="90000"/>
          </a:bodyPr>
          <a:lstStyle/>
          <a:p>
            <a:r>
              <a:rPr lang="en-US" dirty="0"/>
              <a:t>Reinforcement Learning</a:t>
            </a:r>
            <a:r>
              <a:rPr lang="en-US"/>
              <a:t> in</a:t>
            </a:r>
            <a:r>
              <a:rPr lang="en-US" dirty="0"/>
              <a:t> Uncertainty</a:t>
            </a:r>
          </a:p>
        </p:txBody>
      </p:sp>
      <p:sp>
        <p:nvSpPr>
          <p:cNvPr id="4" name="Rectangle 3"/>
          <p:cNvSpPr>
            <a:spLocks noGrp="1"/>
          </p:cNvSpPr>
          <p:nvPr>
            <p:ph sz="quarter" idx="14"/>
          </p:nvPr>
        </p:nvSpPr>
        <p:spPr>
          <a:xfrm>
            <a:off x="762000" y="1200150"/>
            <a:ext cx="7189396" cy="3505200"/>
          </a:xfrm>
        </p:spPr>
        <p:txBody>
          <a:bodyPr vert="horz" lIns="91440" tIns="45720" rIns="91440" bIns="45720" anchor="t">
            <a:normAutofit/>
          </a:bodyPr>
          <a:lstStyle/>
          <a:p>
            <a:pPr marL="274320" lvl="1"/>
            <a:endParaRPr lang="en-US" dirty="0">
              <a:ea typeface="+mn-lt"/>
              <a:cs typeface="+mn-lt"/>
            </a:endParaRPr>
          </a:p>
          <a:p>
            <a:pPr marL="274320" lvl="1"/>
            <a:r>
              <a:rPr lang="en-US" dirty="0">
                <a:ea typeface="+mn-lt"/>
                <a:cs typeface="+mn-lt"/>
              </a:rPr>
              <a:t>Predator-Prey Environment</a:t>
            </a:r>
          </a:p>
          <a:p>
            <a:pPr marL="274320" lvl="1"/>
            <a:r>
              <a:rPr lang="en-US" dirty="0">
                <a:ea typeface="+mn-lt"/>
                <a:cs typeface="+mn-lt"/>
              </a:rPr>
              <a:t>Cooperative Navigation Environment</a:t>
            </a:r>
          </a:p>
          <a:p>
            <a:pPr marL="274320" lvl="1"/>
            <a:r>
              <a:rPr lang="en-US" dirty="0">
                <a:ea typeface="+mn-lt"/>
                <a:cs typeface="+mn-lt"/>
              </a:rPr>
              <a:t>Markov games</a:t>
            </a:r>
          </a:p>
          <a:p>
            <a:pPr marL="274320" lvl="1"/>
            <a:r>
              <a:rPr lang="en-US" dirty="0"/>
              <a:t>Cumulative Reward Maximization </a:t>
            </a:r>
          </a:p>
          <a:p>
            <a:pPr marL="274320" lvl="1"/>
            <a:r>
              <a:rPr lang="en-US" dirty="0"/>
              <a:t>Uncertainty as an Adversarial Agent*</a:t>
            </a:r>
          </a:p>
          <a:p>
            <a:pPr marL="274320" lvl="1"/>
            <a:r>
              <a:rPr lang="en-US" dirty="0">
                <a:ea typeface="+mn-lt"/>
                <a:cs typeface="+mn-lt"/>
              </a:rPr>
              <a:t>Robust Markov &amp; perfect Nash equilibrium</a:t>
            </a:r>
            <a:endParaRPr lang="en-US" dirty="0"/>
          </a:p>
        </p:txBody>
      </p:sp>
      <p:sp>
        <p:nvSpPr>
          <p:cNvPr id="5" name="Slide Number Placeholder 4">
            <a:extLst>
              <a:ext uri="{FF2B5EF4-FFF2-40B4-BE49-F238E27FC236}">
                <a16:creationId xmlns:a16="http://schemas.microsoft.com/office/drawing/2014/main" id="{39FEC65E-5396-2940-B2BB-727225F2EC58}"/>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22</a:t>
            </a:fld>
            <a:endParaRPr lang="en-US"/>
          </a:p>
        </p:txBody>
      </p:sp>
    </p:spTree>
    <p:extLst>
      <p:ext uri="{BB962C8B-B14F-4D97-AF65-F5344CB8AC3E}">
        <p14:creationId xmlns:p14="http://schemas.microsoft.com/office/powerpoint/2010/main" val="172055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a:bodyPr>
          <a:lstStyle/>
          <a:p>
            <a:r>
              <a:rPr lang="en-US" dirty="0"/>
              <a:t>Consideration for Learning </a:t>
            </a:r>
          </a:p>
        </p:txBody>
      </p:sp>
      <p:sp>
        <p:nvSpPr>
          <p:cNvPr id="4" name="Rectangle 3"/>
          <p:cNvSpPr>
            <a:spLocks noGrp="1"/>
          </p:cNvSpPr>
          <p:nvPr>
            <p:ph sz="quarter" idx="14"/>
          </p:nvPr>
        </p:nvSpPr>
        <p:spPr>
          <a:xfrm>
            <a:off x="533400" y="1428750"/>
            <a:ext cx="4267200" cy="3505200"/>
          </a:xfrm>
        </p:spPr>
        <p:txBody>
          <a:bodyPr>
            <a:normAutofit/>
          </a:bodyPr>
          <a:lstStyle/>
          <a:p>
            <a:pPr marL="274320" lvl="1"/>
            <a:endParaRPr lang="en-US" altLang="x-none" dirty="0"/>
          </a:p>
          <a:p>
            <a:pPr marL="274320" lvl="1"/>
            <a:r>
              <a:rPr lang="en-US" altLang="x-none" dirty="0"/>
              <a:t>Centralized learning </a:t>
            </a:r>
            <a:endParaRPr lang="en-US" dirty="0"/>
          </a:p>
          <a:p>
            <a:pPr marL="274320" lvl="1"/>
            <a:r>
              <a:rPr lang="en-US" altLang="x-none" dirty="0"/>
              <a:t>Decentralized learning* </a:t>
            </a:r>
          </a:p>
          <a:p>
            <a:pPr marL="274320" lvl="1"/>
            <a:r>
              <a:rPr lang="en-US" altLang="x-none" dirty="0"/>
              <a:t>Single agent learning</a:t>
            </a:r>
          </a:p>
          <a:p>
            <a:pPr marL="274320" lvl="1"/>
            <a:r>
              <a:rPr lang="en-US" altLang="x-none" dirty="0"/>
              <a:t>Multi agent learning*</a:t>
            </a:r>
            <a:endParaRPr lang="en-US" dirty="0"/>
          </a:p>
        </p:txBody>
      </p:sp>
      <p:pic>
        <p:nvPicPr>
          <p:cNvPr id="10" name="Graphic 9">
            <a:extLst>
              <a:ext uri="{FF2B5EF4-FFF2-40B4-BE49-F238E27FC236}">
                <a16:creationId xmlns:a16="http://schemas.microsoft.com/office/drawing/2014/main" id="{9F3A2D78-8AAB-5548-8108-97356994A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2400" y="1581150"/>
            <a:ext cx="4648200" cy="2614613"/>
          </a:xfrm>
          <a:prstGeom prst="rect">
            <a:avLst/>
          </a:prstGeom>
        </p:spPr>
      </p:pic>
      <p:sp>
        <p:nvSpPr>
          <p:cNvPr id="5" name="Slide Number Placeholder 4">
            <a:extLst>
              <a:ext uri="{FF2B5EF4-FFF2-40B4-BE49-F238E27FC236}">
                <a16:creationId xmlns:a16="http://schemas.microsoft.com/office/drawing/2014/main" id="{B9FD6E6E-1F15-A945-8BAF-9F0BFB6A627A}"/>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23</a:t>
            </a:fld>
            <a:endParaRPr lang="en-US"/>
          </a:p>
        </p:txBody>
      </p:sp>
    </p:spTree>
    <p:extLst>
      <p:ext uri="{BB962C8B-B14F-4D97-AF65-F5344CB8AC3E}">
        <p14:creationId xmlns:p14="http://schemas.microsoft.com/office/powerpoint/2010/main" val="70496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a:bodyPr>
          <a:lstStyle/>
          <a:p>
            <a:r>
              <a:rPr lang="en-US" dirty="0"/>
              <a:t>Q-Learning, What is it? </a:t>
            </a:r>
          </a:p>
        </p:txBody>
      </p:sp>
      <p:sp>
        <p:nvSpPr>
          <p:cNvPr id="4" name="Rectangle 3"/>
          <p:cNvSpPr>
            <a:spLocks noGrp="1"/>
          </p:cNvSpPr>
          <p:nvPr>
            <p:ph sz="quarter" idx="14"/>
          </p:nvPr>
        </p:nvSpPr>
        <p:spPr>
          <a:xfrm>
            <a:off x="532047" y="1428750"/>
            <a:ext cx="3962103" cy="3505200"/>
          </a:xfrm>
        </p:spPr>
        <p:txBody>
          <a:bodyPr vert="horz" lIns="91440" tIns="45720" rIns="91440" bIns="45720" anchor="t">
            <a:normAutofit fontScale="92500" lnSpcReduction="10000"/>
          </a:bodyPr>
          <a:lstStyle/>
          <a:p>
            <a:pPr marL="274320" lvl="1"/>
            <a:r>
              <a:rPr lang="en-US">
                <a:ea typeface="+mn-lt"/>
                <a:cs typeface="+mn-lt"/>
              </a:rPr>
              <a:t>Model free </a:t>
            </a:r>
            <a:r>
              <a:rPr lang="en-US" dirty="0">
                <a:ea typeface="+mn-lt"/>
                <a:cs typeface="+mn-lt"/>
              </a:rPr>
              <a:t>reinforcement learning </a:t>
            </a:r>
            <a:r>
              <a:rPr lang="en-US">
                <a:ea typeface="+mn-lt"/>
                <a:cs typeface="+mn-lt"/>
              </a:rPr>
              <a:t>algorithm to learn quality of actions</a:t>
            </a:r>
            <a:r>
              <a:rPr lang="en-US" dirty="0">
                <a:ea typeface="+mn-lt"/>
                <a:cs typeface="+mn-lt"/>
              </a:rPr>
              <a:t>, telling an </a:t>
            </a:r>
            <a:r>
              <a:rPr lang="en-US">
                <a:ea typeface="+mn-lt"/>
                <a:cs typeface="+mn-lt"/>
              </a:rPr>
              <a:t>agent what</a:t>
            </a:r>
            <a:r>
              <a:rPr lang="en-US" dirty="0">
                <a:ea typeface="+mn-lt"/>
                <a:cs typeface="+mn-lt"/>
              </a:rPr>
              <a:t> kind of action to take under what </a:t>
            </a:r>
            <a:r>
              <a:rPr lang="en-US">
                <a:ea typeface="+mn-lt"/>
                <a:cs typeface="+mn-lt"/>
              </a:rPr>
              <a:t>circumstances.</a:t>
            </a:r>
            <a:endParaRPr lang="en-US" dirty="0">
              <a:ea typeface="+mn-lt"/>
              <a:cs typeface="+mn-lt"/>
            </a:endParaRPr>
          </a:p>
          <a:p>
            <a:pPr marL="274320" lvl="1"/>
            <a:r>
              <a:rPr lang="en-US"/>
              <a:t>Handle problems with stochastic transitions and</a:t>
            </a:r>
            <a:r>
              <a:rPr lang="en-US" dirty="0"/>
              <a:t> rewards all without </a:t>
            </a:r>
            <a:r>
              <a:rPr lang="en-US"/>
              <a:t>requiring adaptations. </a:t>
            </a:r>
            <a:endParaRPr lang="en-US" dirty="0"/>
          </a:p>
          <a:p>
            <a:pPr marL="274320" lvl="1"/>
            <a:endParaRPr lang="en-US" dirty="0"/>
          </a:p>
        </p:txBody>
      </p:sp>
      <p:sp>
        <p:nvSpPr>
          <p:cNvPr id="5" name="Slide Number Placeholder 4">
            <a:extLst>
              <a:ext uri="{FF2B5EF4-FFF2-40B4-BE49-F238E27FC236}">
                <a16:creationId xmlns:a16="http://schemas.microsoft.com/office/drawing/2014/main" id="{0E81F435-2E50-1E47-A347-F1BA74723662}"/>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24</a:t>
            </a:fld>
            <a:endParaRPr lang="en-US"/>
          </a:p>
        </p:txBody>
      </p:sp>
      <p:sp>
        <p:nvSpPr>
          <p:cNvPr id="6" name="Rectangle 5">
            <a:extLst>
              <a:ext uri="{FF2B5EF4-FFF2-40B4-BE49-F238E27FC236}">
                <a16:creationId xmlns:a16="http://schemas.microsoft.com/office/drawing/2014/main" id="{605BB23E-8424-49BB-BAD9-2A2D55369343}"/>
              </a:ext>
            </a:extLst>
          </p:cNvPr>
          <p:cNvSpPr>
            <a:spLocks noGrp="1"/>
          </p:cNvSpPr>
          <p:nvPr/>
        </p:nvSpPr>
        <p:spPr>
          <a:xfrm>
            <a:off x="4989746" y="1435474"/>
            <a:ext cx="3962103" cy="3505200"/>
          </a:xfrm>
          <a:prstGeom prst="rect">
            <a:avLst/>
          </a:prstGeom>
        </p:spPr>
        <p:txBody>
          <a:bodyPr vert="horz" lIns="91440" tIns="45720" rIns="91440" bIns="45720" anchor="t">
            <a:normAutofit fontScale="77500" lnSpcReduction="20000"/>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a:lstStyle>
          <a:p>
            <a:pPr marL="0" lvl="1" indent="0">
              <a:buNone/>
            </a:pPr>
            <a:r>
              <a:rPr lang="en-US" dirty="0">
                <a:ea typeface="+mn-lt"/>
                <a:cs typeface="+mn-lt"/>
              </a:rPr>
              <a:t>Before learning begins, </a:t>
            </a:r>
            <a:r>
              <a:rPr lang="en-US" i="1" dirty="0">
                <a:solidFill>
                  <a:schemeClr val="accent1"/>
                </a:solidFill>
                <a:ea typeface="+mn-lt"/>
                <a:cs typeface="+mn-lt"/>
              </a:rPr>
              <a:t>Q</a:t>
            </a:r>
            <a:r>
              <a:rPr lang="en-US" dirty="0">
                <a:ea typeface="+mn-lt"/>
                <a:cs typeface="+mn-lt"/>
              </a:rPr>
              <a:t> is initialized to a possibly arbitrary fixed value, chosen by the programmer. After that, at each time</a:t>
            </a:r>
            <a:r>
              <a:rPr lang="en-US">
                <a:ea typeface="+mn-lt"/>
                <a:cs typeface="+mn-lt"/>
              </a:rPr>
              <a:t>,</a:t>
            </a:r>
            <a:r>
              <a:rPr lang="en-US" dirty="0">
                <a:ea typeface="+mn-lt"/>
                <a:cs typeface="+mn-lt"/>
              </a:rPr>
              <a:t> the agent selects an action , observes a reward, enters a new state and the process gets updated.</a:t>
            </a:r>
          </a:p>
          <a:p>
            <a:pPr marL="0" lvl="1" indent="0">
              <a:buNone/>
            </a:pPr>
            <a:endParaRPr lang="en-US" dirty="0">
              <a:ea typeface="+mn-lt"/>
              <a:cs typeface="+mn-lt"/>
            </a:endParaRPr>
          </a:p>
          <a:p>
            <a:pPr marL="0" lvl="1" indent="0">
              <a:buNone/>
            </a:pPr>
            <a:r>
              <a:rPr lang="en-US" dirty="0">
                <a:ea typeface="+mn-lt"/>
                <a:cs typeface="+mn-lt"/>
              </a:rPr>
              <a:t>Important Factors to consider </a:t>
            </a:r>
          </a:p>
          <a:p>
            <a:pPr marL="274320" lvl="1"/>
            <a:r>
              <a:rPr lang="en-US" dirty="0"/>
              <a:t>Learning Rate</a:t>
            </a:r>
          </a:p>
          <a:p>
            <a:pPr marL="274320" lvl="1"/>
            <a:r>
              <a:rPr lang="en-US" dirty="0"/>
              <a:t>Discount Factor</a:t>
            </a:r>
          </a:p>
          <a:p>
            <a:pPr marL="274320" lvl="1"/>
            <a:r>
              <a:rPr lang="en-US" dirty="0"/>
              <a:t>Initial Conditions</a:t>
            </a:r>
          </a:p>
          <a:p>
            <a:pPr marL="0" lvl="1" indent="0">
              <a:buNone/>
            </a:pPr>
            <a:endParaRPr lang="en-US" dirty="0"/>
          </a:p>
          <a:p>
            <a:pPr marL="274320" lvl="1"/>
            <a:endParaRPr lang="en-US" dirty="0"/>
          </a:p>
        </p:txBody>
      </p:sp>
    </p:spTree>
    <p:extLst>
      <p:ext uri="{BB962C8B-B14F-4D97-AF65-F5344CB8AC3E}">
        <p14:creationId xmlns:p14="http://schemas.microsoft.com/office/powerpoint/2010/main" val="356191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1FE1707A-4F5F-DA41-8428-B5120175CB55}"/>
              </a:ext>
            </a:extLst>
          </p:cNvPr>
          <p:cNvGraphicFramePr/>
          <p:nvPr>
            <p:extLst>
              <p:ext uri="{D42A27DB-BD31-4B8C-83A1-F6EECF244321}">
                <p14:modId xmlns:p14="http://schemas.microsoft.com/office/powerpoint/2010/main" val="2964748865"/>
              </p:ext>
            </p:extLst>
          </p:nvPr>
        </p:nvGraphicFramePr>
        <p:xfrm>
          <a:off x="-228600" y="1486989"/>
          <a:ext cx="5105400" cy="3523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a:spLocks noGrp="1"/>
          </p:cNvSpPr>
          <p:nvPr>
            <p:ph type="title"/>
          </p:nvPr>
        </p:nvSpPr>
        <p:spPr/>
        <p:txBody>
          <a:bodyPr vert="horz" lIns="91440" tIns="45720" rIns="91440" bIns="45720" anchor="b">
            <a:normAutofit/>
          </a:bodyPr>
          <a:lstStyle/>
          <a:p>
            <a:r>
              <a:rPr lang="en-US" dirty="0"/>
              <a:t>Our Ultimate Goal</a:t>
            </a:r>
          </a:p>
        </p:txBody>
      </p:sp>
      <p:sp>
        <p:nvSpPr>
          <p:cNvPr id="8" name="Rectangle 7"/>
          <p:cNvSpPr/>
          <p:nvPr/>
        </p:nvSpPr>
        <p:spPr>
          <a:xfrm>
            <a:off x="4800600" y="1739984"/>
            <a:ext cx="3657600" cy="831766"/>
          </a:xfrm>
          <a:prstGeom prst="rect">
            <a:avLst/>
          </a:prstGeom>
        </p:spPr>
        <p:style>
          <a:lnRef idx="3">
            <a:schemeClr val="lt1"/>
          </a:lnRef>
          <a:fillRef idx="1">
            <a:schemeClr val="accent2"/>
          </a:fillRef>
          <a:effectRef idx="1">
            <a:schemeClr val="accent2"/>
          </a:effectRef>
          <a:fontRef idx="minor">
            <a:schemeClr val="lt1"/>
          </a:fontRef>
        </p:style>
        <p:txBody>
          <a:bodyPr wrap="square" lIns="182880" tIns="182880" rIns="182880" bIns="91440" rtlCol="0" anchor="ctr">
            <a:spAutoFit/>
          </a:bodyPr>
          <a:lstStyle/>
          <a:p>
            <a:pPr>
              <a:lnSpc>
                <a:spcPct val="85000"/>
              </a:lnSpc>
            </a:pPr>
            <a:r>
              <a:rPr lang="en-US" altLang="x-none" sz="1400" b="1" dirty="0">
                <a:solidFill>
                  <a:schemeClr val="bg1"/>
                </a:solidFill>
              </a:rPr>
              <a:t>Important: to do matching well we need to classify users and objects in order to match them with what they need </a:t>
            </a:r>
            <a:endParaRPr lang="en-US" sz="1400" dirty="0">
              <a:solidFill>
                <a:schemeClr val="bg1"/>
              </a:solidFill>
            </a:endParaRPr>
          </a:p>
        </p:txBody>
      </p:sp>
      <p:pic>
        <p:nvPicPr>
          <p:cNvPr id="7" name="Picture 6" descr="Graphical user interface, application&#10;&#10;Description automatically generated">
            <a:extLst>
              <a:ext uri="{FF2B5EF4-FFF2-40B4-BE49-F238E27FC236}">
                <a16:creationId xmlns:a16="http://schemas.microsoft.com/office/drawing/2014/main" id="{2324293F-F460-D44E-BD0B-F144CC54F7B4}"/>
              </a:ext>
            </a:extLst>
          </p:cNvPr>
          <p:cNvPicPr>
            <a:picLocks noChangeAspect="1"/>
          </p:cNvPicPr>
          <p:nvPr/>
        </p:nvPicPr>
        <p:blipFill rotWithShape="1">
          <a:blip r:embed="rId8">
            <a:extLst>
              <a:ext uri="{28A0092B-C50C-407E-A947-70E740481C1C}">
                <a14:useLocalDpi xmlns:a14="http://schemas.microsoft.com/office/drawing/2010/main" val="0"/>
              </a:ext>
            </a:extLst>
          </a:blip>
          <a:srcRect l="24731" r="23756"/>
          <a:stretch/>
        </p:blipFill>
        <p:spPr>
          <a:xfrm>
            <a:off x="1905000" y="2850163"/>
            <a:ext cx="954371" cy="864587"/>
          </a:xfrm>
          <a:prstGeom prst="rect">
            <a:avLst/>
          </a:prstGeom>
        </p:spPr>
      </p:pic>
      <p:pic>
        <p:nvPicPr>
          <p:cNvPr id="10" name="Picture 9" descr="Diagram&#10;&#10;Description automatically generated">
            <a:extLst>
              <a:ext uri="{FF2B5EF4-FFF2-40B4-BE49-F238E27FC236}">
                <a16:creationId xmlns:a16="http://schemas.microsoft.com/office/drawing/2014/main" id="{7C6D67BD-C820-A847-9091-7B867352F49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295900" y="2859786"/>
            <a:ext cx="2819400" cy="1748028"/>
          </a:xfrm>
          <a:prstGeom prst="rect">
            <a:avLst/>
          </a:prstGeom>
        </p:spPr>
      </p:pic>
      <p:sp>
        <p:nvSpPr>
          <p:cNvPr id="4" name="Slide Number Placeholder 3">
            <a:extLst>
              <a:ext uri="{FF2B5EF4-FFF2-40B4-BE49-F238E27FC236}">
                <a16:creationId xmlns:a16="http://schemas.microsoft.com/office/drawing/2014/main" id="{62E719FA-279E-3846-BB4C-F51655294DF4}"/>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26</a:t>
            </a:fld>
            <a:endParaRPr lang="en-US"/>
          </a:p>
        </p:txBody>
      </p:sp>
    </p:spTree>
    <p:extLst>
      <p:ext uri="{BB962C8B-B14F-4D97-AF65-F5344CB8AC3E}">
        <p14:creationId xmlns:p14="http://schemas.microsoft.com/office/powerpoint/2010/main" val="4122116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a:spLocks noGrp="1"/>
          </p:cNvSpPr>
          <p:nvPr>
            <p:ph sz="quarter" idx="14"/>
          </p:nvPr>
        </p:nvSpPr>
        <p:spPr>
          <a:xfrm>
            <a:off x="4191000" y="1428750"/>
            <a:ext cx="4495800" cy="3505200"/>
          </a:xfrm>
        </p:spPr>
        <p:txBody>
          <a:bodyPr vert="horz" lIns="91440" tIns="45720" rIns="91440" bIns="45720" anchor="t">
            <a:normAutofit/>
          </a:bodyPr>
          <a:lstStyle/>
          <a:p>
            <a:pPr marL="274320" lvl="1"/>
            <a:r>
              <a:rPr lang="en-US" altLang="x-none" sz="2400" dirty="0"/>
              <a:t>Stable marriage problem: </a:t>
            </a:r>
          </a:p>
          <a:p>
            <a:pPr marL="320040" lvl="2" indent="0">
              <a:buNone/>
            </a:pPr>
            <a:r>
              <a:rPr lang="en-US" altLang="x-none" sz="2100" dirty="0"/>
              <a:t>finding stable matching between two equally sized sets</a:t>
            </a:r>
          </a:p>
          <a:p>
            <a:pPr marL="320040" lvl="2" indent="0">
              <a:buNone/>
            </a:pPr>
            <a:endParaRPr lang="en-US" sz="2100" dirty="0"/>
          </a:p>
          <a:p>
            <a:pPr marL="274320" lvl="1"/>
            <a:r>
              <a:rPr lang="en-US" altLang="x-none" sz="2400" dirty="0"/>
              <a:t>Optimal Stopping problem:</a:t>
            </a:r>
          </a:p>
          <a:p>
            <a:pPr marL="274320" lvl="2" indent="0">
              <a:buNone/>
            </a:pPr>
            <a:r>
              <a:rPr lang="en-US" altLang="x-none" sz="2100" dirty="0"/>
              <a:t>concerned with selecting a time to take a particular action in order to maximize reward or minimize expected loss/cost.</a:t>
            </a:r>
          </a:p>
          <a:p>
            <a:pPr marL="274320" lvl="1"/>
            <a:endParaRPr lang="en-US" dirty="0"/>
          </a:p>
          <a:p>
            <a:pPr marL="274320" lvl="1"/>
            <a:endParaRPr lang="en-US" altLang="x-none" dirty="0"/>
          </a:p>
          <a:p>
            <a:pPr marL="0" lvl="1" indent="0">
              <a:buNone/>
            </a:pPr>
            <a:endParaRPr lang="en-US" altLang="x-none" dirty="0"/>
          </a:p>
          <a:p>
            <a:pPr marL="274320"/>
            <a:endParaRPr lang="en-US" dirty="0"/>
          </a:p>
        </p:txBody>
      </p:sp>
      <p:pic>
        <p:nvPicPr>
          <p:cNvPr id="10" name="Picture 9" descr="Diagram&#10;&#10;Description automatically generated">
            <a:extLst>
              <a:ext uri="{FF2B5EF4-FFF2-40B4-BE49-F238E27FC236}">
                <a16:creationId xmlns:a16="http://schemas.microsoft.com/office/drawing/2014/main" id="{BAE2D93C-580F-E04F-BC40-35F51214F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85950"/>
            <a:ext cx="3200400" cy="2299137"/>
          </a:xfrm>
          <a:prstGeom prst="rect">
            <a:avLst/>
          </a:prstGeom>
        </p:spPr>
      </p:pic>
      <p:sp>
        <p:nvSpPr>
          <p:cNvPr id="12" name="Rectangle 1">
            <a:extLst>
              <a:ext uri="{FF2B5EF4-FFF2-40B4-BE49-F238E27FC236}">
                <a16:creationId xmlns:a16="http://schemas.microsoft.com/office/drawing/2014/main" id="{3B1746E3-E947-EC42-8504-7A3DB7FF4535}"/>
              </a:ext>
            </a:extLst>
          </p:cNvPr>
          <p:cNvSpPr txBox="1">
            <a:spLocks/>
          </p:cNvSpPr>
          <p:nvPr/>
        </p:nvSpPr>
        <p:spPr>
          <a:xfrm>
            <a:off x="609600" y="118110"/>
            <a:ext cx="8153400" cy="1005840"/>
          </a:xfrm>
          <a:prstGeom prst="rect">
            <a:avLst/>
          </a:prstGeom>
        </p:spPr>
        <p:txBody>
          <a:bodyPr vert="horz" lIns="91440" tIns="45720" rIns="91440" bIns="45720" anchor="b">
            <a:normAutofit fontScale="97500"/>
          </a:bodyPr>
          <a:lstStyle>
            <a:lvl1pPr algn="l" rtl="0" eaLnBrk="1" latinLnBrk="0" hangingPunct="1">
              <a:spcBef>
                <a:spcPct val="0"/>
              </a:spcBef>
              <a:buNone/>
              <a:defRPr sz="4200" kern="1200">
                <a:solidFill>
                  <a:schemeClr val="tx2"/>
                </a:solidFill>
                <a:latin typeface="+mj-lt"/>
                <a:ea typeface="+mj-ea"/>
                <a:cs typeface="+mj-cs"/>
              </a:defRPr>
            </a:lvl1pPr>
            <a:extLst/>
          </a:lstStyle>
          <a:p>
            <a:r>
              <a:rPr lang="en-US" dirty="0"/>
              <a:t>Extra Algorithms Under Consideration</a:t>
            </a:r>
          </a:p>
        </p:txBody>
      </p:sp>
      <p:sp>
        <p:nvSpPr>
          <p:cNvPr id="3" name="Slide Number Placeholder 2">
            <a:extLst>
              <a:ext uri="{FF2B5EF4-FFF2-40B4-BE49-F238E27FC236}">
                <a16:creationId xmlns:a16="http://schemas.microsoft.com/office/drawing/2014/main" id="{483D3BC3-EE7E-344C-AE07-B767E02A6FA1}"/>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27</a:t>
            </a:fld>
            <a:endParaRPr lang="en-US"/>
          </a:p>
        </p:txBody>
      </p:sp>
    </p:spTree>
    <p:extLst>
      <p:ext uri="{BB962C8B-B14F-4D97-AF65-F5344CB8AC3E}">
        <p14:creationId xmlns:p14="http://schemas.microsoft.com/office/powerpoint/2010/main" val="1662892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6DFF-EEB1-4D6E-9450-98EEB7D8838B}"/>
              </a:ext>
            </a:extLst>
          </p:cNvPr>
          <p:cNvSpPr>
            <a:spLocks noGrp="1"/>
          </p:cNvSpPr>
          <p:nvPr>
            <p:ph type="title"/>
          </p:nvPr>
        </p:nvSpPr>
        <p:spPr/>
        <p:txBody>
          <a:bodyPr vert="horz" lIns="91440" tIns="45720" rIns="91440" bIns="45720" anchor="b">
            <a:normAutofit/>
          </a:bodyPr>
          <a:lstStyle/>
          <a:p>
            <a:r>
              <a:rPr lang="en-GB" dirty="0"/>
              <a:t>Outline and Summary</a:t>
            </a:r>
          </a:p>
        </p:txBody>
      </p:sp>
      <p:sp>
        <p:nvSpPr>
          <p:cNvPr id="16" name="Content Placeholder 2">
            <a:extLst>
              <a:ext uri="{FF2B5EF4-FFF2-40B4-BE49-F238E27FC236}">
                <a16:creationId xmlns:a16="http://schemas.microsoft.com/office/drawing/2014/main" id="{C8D36B16-A298-6D45-B4E1-B4644D177857}"/>
              </a:ext>
            </a:extLst>
          </p:cNvPr>
          <p:cNvSpPr>
            <a:spLocks noGrp="1"/>
          </p:cNvSpPr>
          <p:nvPr>
            <p:ph sz="quarter" idx="13"/>
          </p:nvPr>
        </p:nvSpPr>
        <p:spPr>
          <a:xfrm>
            <a:off x="609600" y="1352551"/>
            <a:ext cx="3886200" cy="3268624"/>
          </a:xfrm>
        </p:spPr>
        <p:txBody>
          <a:bodyPr>
            <a:normAutofit fontScale="92500" lnSpcReduction="10000"/>
          </a:bodyPr>
          <a:lstStyle/>
          <a:p>
            <a:r>
              <a:rPr lang="en-GB" sz="2100" dirty="0"/>
              <a:t>Understand the current challenges of the Marketplaces and existing solutions</a:t>
            </a:r>
            <a:endParaRPr lang="en-US" sz="2100" dirty="0"/>
          </a:p>
          <a:p>
            <a:r>
              <a:rPr lang="en-GB" sz="2100" dirty="0">
                <a:highlight>
                  <a:srgbClr val="FFFF00"/>
                </a:highlight>
              </a:rPr>
              <a:t>Explore/Implement </a:t>
            </a:r>
            <a:r>
              <a:rPr lang="en-GB" sz="2100" dirty="0"/>
              <a:t>Game Theory and MARL</a:t>
            </a:r>
          </a:p>
          <a:p>
            <a:r>
              <a:rPr lang="en-GB" sz="2100" dirty="0"/>
              <a:t>Consider different and additional methods:</a:t>
            </a:r>
          </a:p>
          <a:p>
            <a:pPr lvl="1"/>
            <a:r>
              <a:rPr lang="en-GB" sz="2100" dirty="0">
                <a:ea typeface="+mn-lt"/>
                <a:cs typeface="+mn-lt"/>
              </a:rPr>
              <a:t>Stable Marriage</a:t>
            </a:r>
            <a:endParaRPr lang="en-US" sz="2100" dirty="0">
              <a:ea typeface="+mn-lt"/>
              <a:cs typeface="+mn-lt"/>
            </a:endParaRPr>
          </a:p>
          <a:p>
            <a:pPr lvl="1"/>
            <a:r>
              <a:rPr lang="en-GB" sz="2100" dirty="0">
                <a:ea typeface="+mn-lt"/>
                <a:cs typeface="+mn-lt"/>
              </a:rPr>
              <a:t>Optimal Stopping</a:t>
            </a:r>
            <a:endParaRPr lang="en-GB" sz="2100" dirty="0"/>
          </a:p>
          <a:p>
            <a:pPr lvl="1">
              <a:buClr>
                <a:srgbClr val="2DA2BF"/>
              </a:buClr>
            </a:pPr>
            <a:r>
              <a:rPr lang="en-GB" sz="2100" dirty="0"/>
              <a:t>Q-Learning</a:t>
            </a:r>
          </a:p>
          <a:p>
            <a:endParaRPr lang="en-US" dirty="0"/>
          </a:p>
        </p:txBody>
      </p:sp>
      <p:sp>
        <p:nvSpPr>
          <p:cNvPr id="17" name="Content Placeholder 3">
            <a:extLst>
              <a:ext uri="{FF2B5EF4-FFF2-40B4-BE49-F238E27FC236}">
                <a16:creationId xmlns:a16="http://schemas.microsoft.com/office/drawing/2014/main" id="{B6769206-BBC4-A443-A292-09D990FE8630}"/>
              </a:ext>
            </a:extLst>
          </p:cNvPr>
          <p:cNvSpPr>
            <a:spLocks noGrp="1"/>
          </p:cNvSpPr>
          <p:nvPr>
            <p:ph sz="quarter" idx="14"/>
          </p:nvPr>
        </p:nvSpPr>
        <p:spPr>
          <a:xfrm>
            <a:off x="4844901" y="1352549"/>
            <a:ext cx="3886200" cy="3268625"/>
          </a:xfrm>
        </p:spPr>
        <p:txBody>
          <a:bodyPr>
            <a:normAutofit fontScale="92500"/>
          </a:bodyPr>
          <a:lstStyle/>
          <a:p>
            <a:r>
              <a:rPr lang="en-GB" sz="2200" dirty="0"/>
              <a:t>Compare:</a:t>
            </a:r>
          </a:p>
          <a:p>
            <a:pPr lvl="1"/>
            <a:r>
              <a:rPr lang="en-GB" sz="1800" dirty="0"/>
              <a:t>How does Game Theory and MARL compare to current ML solutions:</a:t>
            </a:r>
          </a:p>
          <a:p>
            <a:pPr marL="925830" lvl="2" indent="-285750"/>
            <a:r>
              <a:rPr lang="en-GB" sz="1500" dirty="0"/>
              <a:t>What are the parameters involved?</a:t>
            </a:r>
          </a:p>
          <a:p>
            <a:pPr marL="925830" lvl="2" indent="-285750"/>
            <a:r>
              <a:rPr lang="en-GB" sz="1500" dirty="0"/>
              <a:t>What makes it different or better?</a:t>
            </a:r>
          </a:p>
          <a:p>
            <a:pPr lvl="1"/>
            <a:r>
              <a:rPr lang="en-GB" sz="1800" dirty="0"/>
              <a:t>How would Game Theory and MARL affect the marketplace?</a:t>
            </a:r>
          </a:p>
          <a:p>
            <a:pPr marL="925830" lvl="2" indent="-285750"/>
            <a:r>
              <a:rPr lang="en-GB" sz="1500" dirty="0"/>
              <a:t>Risk assessment improvement?</a:t>
            </a:r>
          </a:p>
          <a:p>
            <a:pPr marL="925830" lvl="2" indent="-285750"/>
            <a:r>
              <a:rPr lang="en-GB" sz="1500" dirty="0"/>
              <a:t>Fair pricing and faster matching?</a:t>
            </a:r>
          </a:p>
          <a:p>
            <a:pPr marL="925830" lvl="2" indent="-285750"/>
            <a:r>
              <a:rPr lang="en-GB" sz="1500" dirty="0"/>
              <a:t>Are there disadvantages to implementing these techniques?</a:t>
            </a:r>
          </a:p>
          <a:p>
            <a:endParaRPr lang="en-US" dirty="0"/>
          </a:p>
        </p:txBody>
      </p:sp>
      <p:sp>
        <p:nvSpPr>
          <p:cNvPr id="4" name="Slide Number Placeholder 3">
            <a:extLst>
              <a:ext uri="{FF2B5EF4-FFF2-40B4-BE49-F238E27FC236}">
                <a16:creationId xmlns:a16="http://schemas.microsoft.com/office/drawing/2014/main" id="{1DD2BF20-4DFA-874E-A5D9-FF022A8CDFA7}"/>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28</a:t>
            </a:fld>
            <a:endParaRPr lang="en-US"/>
          </a:p>
        </p:txBody>
      </p:sp>
    </p:spTree>
    <p:extLst>
      <p:ext uri="{BB962C8B-B14F-4D97-AF65-F5344CB8AC3E}">
        <p14:creationId xmlns:p14="http://schemas.microsoft.com/office/powerpoint/2010/main" val="356203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FEAC-6829-418D-B9AA-52A6F1F37980}"/>
              </a:ext>
            </a:extLst>
          </p:cNvPr>
          <p:cNvSpPr>
            <a:spLocks noGrp="1"/>
          </p:cNvSpPr>
          <p:nvPr>
            <p:ph type="title"/>
          </p:nvPr>
        </p:nvSpPr>
        <p:spPr/>
        <p:txBody>
          <a:bodyPr vert="horz" lIns="91440" tIns="45720" rIns="91440" bIns="45720" anchor="b">
            <a:normAutofit/>
          </a:bodyPr>
          <a:lstStyle/>
          <a:p>
            <a:r>
              <a:rPr lang="en-GB"/>
              <a:t>References</a:t>
            </a:r>
          </a:p>
        </p:txBody>
      </p:sp>
      <p:sp>
        <p:nvSpPr>
          <p:cNvPr id="3" name="Content Placeholder 2">
            <a:extLst>
              <a:ext uri="{FF2B5EF4-FFF2-40B4-BE49-F238E27FC236}">
                <a16:creationId xmlns:a16="http://schemas.microsoft.com/office/drawing/2014/main" id="{41383EB9-00B7-4262-B67C-EEA51CF9D731}"/>
              </a:ext>
            </a:extLst>
          </p:cNvPr>
          <p:cNvSpPr>
            <a:spLocks noGrp="1"/>
          </p:cNvSpPr>
          <p:nvPr>
            <p:ph sz="quarter" idx="13"/>
          </p:nvPr>
        </p:nvSpPr>
        <p:spPr>
          <a:xfrm>
            <a:off x="609600" y="1512926"/>
            <a:ext cx="3886200" cy="3268624"/>
          </a:xfrm>
        </p:spPr>
        <p:txBody>
          <a:bodyPr vert="horz" lIns="91440" tIns="45720" rIns="91440" bIns="45720" anchor="t">
            <a:normAutofit/>
          </a:bodyPr>
          <a:lstStyle/>
          <a:p>
            <a:r>
              <a:rPr lang="en-GB" sz="1050" dirty="0">
                <a:ea typeface="+mn-lt"/>
                <a:cs typeface="+mn-lt"/>
              </a:rPr>
              <a:t>Nowe, Ann &amp; </a:t>
            </a:r>
            <a:r>
              <a:rPr lang="en-GB" sz="1050" dirty="0" err="1">
                <a:ea typeface="+mn-lt"/>
                <a:cs typeface="+mn-lt"/>
              </a:rPr>
              <a:t>Vrancx</a:t>
            </a:r>
            <a:r>
              <a:rPr lang="en-GB" sz="1050" dirty="0">
                <a:ea typeface="+mn-lt"/>
                <a:cs typeface="+mn-lt"/>
              </a:rPr>
              <a:t>, Peter &amp; De Hauwere, Yann-Michaël. (2012). Game Theory and Multi-agent Reinforcement Learning. 10.1007/978-3-642-27645-3_14. </a:t>
            </a:r>
          </a:p>
          <a:p>
            <a:r>
              <a:rPr lang="en-GB" sz="1050" dirty="0">
                <a:ea typeface="+mn-lt"/>
                <a:cs typeface="+mn-lt"/>
              </a:rPr>
              <a:t>Zhang, Sun, Tao, Genc, Mallya, &amp; Basar. (2020). Robust Multi-Agent Reinforcement Learning with Model Uncertainty. 13.</a:t>
            </a:r>
          </a:p>
          <a:p>
            <a:r>
              <a:rPr lang="en-GB" sz="1050" dirty="0">
                <a:ea typeface="+mn-lt"/>
                <a:cs typeface="+mn-lt"/>
              </a:rPr>
              <a:t>Lin &amp; Kuo. (2002). Cooperative multi-agent negotiation for electronic commerce based on mobile agents. IEEE International Conference on Systems, Man and Cybernetics, Yasmine Hammamet, Tunisia, , pp. 6 pp. vol.3-, </a:t>
            </a:r>
            <a:r>
              <a:rPr lang="en-GB" sz="1050" dirty="0" err="1">
                <a:ea typeface="+mn-lt"/>
                <a:cs typeface="+mn-lt"/>
              </a:rPr>
              <a:t>doi</a:t>
            </a:r>
            <a:r>
              <a:rPr lang="en-GB" sz="1050" dirty="0">
                <a:ea typeface="+mn-lt"/>
                <a:cs typeface="+mn-lt"/>
              </a:rPr>
              <a:t>: 10.1109/ICSMC.2002.1176097</a:t>
            </a:r>
          </a:p>
          <a:p>
            <a:r>
              <a:rPr lang="en-IN" sz="1050" dirty="0">
                <a:ea typeface="+mn-lt"/>
                <a:cs typeface="+mn-lt"/>
              </a:rPr>
              <a:t>Hoen, J. (2006). An Overview of Cooperative and Competitive Multiagent Learning. In Learning and Adaption in Multi-Agent Systems (pp. 1–46). Springer Berlin Heidelberg.</a:t>
            </a:r>
            <a:endParaRPr lang="en-GB" sz="1050" dirty="0">
              <a:ea typeface="+mn-lt"/>
              <a:cs typeface="+mn-lt"/>
            </a:endParaRPr>
          </a:p>
          <a:p>
            <a:pPr marL="0" indent="0">
              <a:buNone/>
            </a:pPr>
            <a:endParaRPr lang="en-GB" sz="1050" dirty="0"/>
          </a:p>
          <a:p>
            <a:endParaRPr lang="en-GB" sz="1050" dirty="0"/>
          </a:p>
          <a:p>
            <a:endParaRPr lang="en-GB" sz="1050" dirty="0"/>
          </a:p>
        </p:txBody>
      </p:sp>
      <p:sp>
        <p:nvSpPr>
          <p:cNvPr id="4" name="Content Placeholder 3">
            <a:extLst>
              <a:ext uri="{FF2B5EF4-FFF2-40B4-BE49-F238E27FC236}">
                <a16:creationId xmlns:a16="http://schemas.microsoft.com/office/drawing/2014/main" id="{B7FB664F-8FA6-4D0C-8271-B374E6D48620}"/>
              </a:ext>
            </a:extLst>
          </p:cNvPr>
          <p:cNvSpPr>
            <a:spLocks noGrp="1"/>
          </p:cNvSpPr>
          <p:nvPr>
            <p:ph sz="quarter" idx="14"/>
          </p:nvPr>
        </p:nvSpPr>
        <p:spPr>
          <a:xfrm>
            <a:off x="4844901" y="1512925"/>
            <a:ext cx="3886200" cy="3268625"/>
          </a:xfrm>
        </p:spPr>
        <p:txBody>
          <a:bodyPr>
            <a:normAutofit/>
          </a:bodyPr>
          <a:lstStyle/>
          <a:p>
            <a:pPr marL="0" indent="0">
              <a:buNone/>
            </a:pPr>
            <a:r>
              <a:rPr lang="en-GB" sz="1050" dirty="0"/>
              <a:t>Videos:</a:t>
            </a:r>
          </a:p>
          <a:p>
            <a:r>
              <a:rPr lang="en-GB" sz="1050" dirty="0"/>
              <a:t>https://</a:t>
            </a:r>
            <a:r>
              <a:rPr lang="en-GB" sz="1050" dirty="0" err="1"/>
              <a:t>www.youtube.com</a:t>
            </a:r>
            <a:r>
              <a:rPr lang="en-GB" sz="1050" dirty="0"/>
              <a:t>/</a:t>
            </a:r>
            <a:r>
              <a:rPr lang="en-GB" sz="1050" dirty="0" err="1"/>
              <a:t>playlist?list</a:t>
            </a:r>
            <a:r>
              <a:rPr lang="en-GB" sz="1050" dirty="0"/>
              <a:t>=PLDE4D1288C05C63A9</a:t>
            </a:r>
          </a:p>
        </p:txBody>
      </p:sp>
      <p:sp>
        <p:nvSpPr>
          <p:cNvPr id="5" name="Slide Number Placeholder 4">
            <a:extLst>
              <a:ext uri="{FF2B5EF4-FFF2-40B4-BE49-F238E27FC236}">
                <a16:creationId xmlns:a16="http://schemas.microsoft.com/office/drawing/2014/main" id="{12877CC6-9C48-40FE-823E-A26953E28F93}"/>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29</a:t>
            </a:fld>
            <a:endParaRPr lang="en-US"/>
          </a:p>
        </p:txBody>
      </p:sp>
    </p:spTree>
    <p:extLst>
      <p:ext uri="{BB962C8B-B14F-4D97-AF65-F5344CB8AC3E}">
        <p14:creationId xmlns:p14="http://schemas.microsoft.com/office/powerpoint/2010/main" val="1386887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1169599" y="1590495"/>
            <a:ext cx="6477000" cy="895350"/>
          </a:xfrm>
        </p:spPr>
        <p:txBody>
          <a:bodyPr vert="horz" lIns="91440" tIns="45720" rIns="91440" bIns="45720" rtlCol="0" anchor="b">
            <a:normAutofit/>
          </a:bodyPr>
          <a:lstStyle/>
          <a:p>
            <a:pPr algn="ctr"/>
            <a:r>
              <a:rPr lang="en-US" dirty="0"/>
              <a:t>Questions?</a:t>
            </a:r>
          </a:p>
        </p:txBody>
      </p:sp>
      <p:sp>
        <p:nvSpPr>
          <p:cNvPr id="5" name="Rectangle 4"/>
          <p:cNvSpPr>
            <a:spLocks noGrp="1"/>
          </p:cNvSpPr>
          <p:nvPr>
            <p:ph type="subTitle" idx="1"/>
          </p:nvPr>
        </p:nvSpPr>
        <p:spPr/>
        <p:txBody>
          <a:bodyPr vert="horz" lIns="91440" tIns="45720" rIns="91440" bIns="45720" anchor="ctr">
            <a:normAutofit lnSpcReduction="10000"/>
          </a:bodyPr>
          <a:lstStyle/>
          <a:p>
            <a:r>
              <a:rPr lang="en-US" dirty="0"/>
              <a:t>Thank you for listening </a:t>
            </a:r>
          </a:p>
        </p:txBody>
      </p:sp>
    </p:spTree>
    <p:extLst>
      <p:ext uri="{BB962C8B-B14F-4D97-AF65-F5344CB8AC3E}">
        <p14:creationId xmlns:p14="http://schemas.microsoft.com/office/powerpoint/2010/main" val="2811233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fontScale="90000"/>
          </a:bodyPr>
          <a:lstStyle/>
          <a:p>
            <a:r>
              <a:rPr lang="en-US" dirty="0"/>
              <a:t>Focusing on Market Places (Motivation) </a:t>
            </a:r>
          </a:p>
        </p:txBody>
      </p:sp>
      <p:sp>
        <p:nvSpPr>
          <p:cNvPr id="4" name="Rectangle 3"/>
          <p:cNvSpPr>
            <a:spLocks noGrp="1"/>
          </p:cNvSpPr>
          <p:nvPr>
            <p:ph sz="quarter" idx="14"/>
          </p:nvPr>
        </p:nvSpPr>
        <p:spPr>
          <a:xfrm>
            <a:off x="304800" y="1428750"/>
            <a:ext cx="4267200" cy="3505200"/>
          </a:xfrm>
        </p:spPr>
        <p:txBody>
          <a:bodyPr vert="horz" lIns="91440" tIns="45720" rIns="91440" bIns="45720" anchor="t">
            <a:normAutofit/>
          </a:bodyPr>
          <a:lstStyle/>
          <a:p>
            <a:pPr marL="274320" lvl="1"/>
            <a:endParaRPr lang="en-US" altLang="x-none" dirty="0"/>
          </a:p>
          <a:p>
            <a:pPr marL="274320" lvl="1"/>
            <a:r>
              <a:rPr lang="en-US" altLang="x-none" dirty="0"/>
              <a:t>Offline Marketplaces</a:t>
            </a:r>
          </a:p>
          <a:p>
            <a:pPr marL="274320" lvl="1"/>
            <a:r>
              <a:rPr lang="en-US" dirty="0"/>
              <a:t>Online Marketplaces </a:t>
            </a:r>
          </a:p>
          <a:p>
            <a:pPr marL="274320" lvl="1"/>
            <a:r>
              <a:rPr lang="en-US" dirty="0">
                <a:ea typeface="+mn-lt"/>
                <a:cs typeface="+mn-lt"/>
              </a:rPr>
              <a:t>Current Approaches</a:t>
            </a:r>
            <a:endParaRPr lang="en-US" dirty="0"/>
          </a:p>
          <a:p>
            <a:pPr marL="274320" lvl="1"/>
            <a:r>
              <a:rPr lang="en-US" dirty="0"/>
              <a:t>Information Asymmetry &amp; Market Failure </a:t>
            </a:r>
          </a:p>
          <a:p>
            <a:pPr marL="274320" lvl="1"/>
            <a:endParaRPr lang="en-US" dirty="0"/>
          </a:p>
        </p:txBody>
      </p:sp>
      <p:grpSp>
        <p:nvGrpSpPr>
          <p:cNvPr id="17" name="Group 16">
            <a:extLst>
              <a:ext uri="{FF2B5EF4-FFF2-40B4-BE49-F238E27FC236}">
                <a16:creationId xmlns:a16="http://schemas.microsoft.com/office/drawing/2014/main" id="{BD6073B5-2137-E64E-9775-C6FCB00CC9E2}"/>
              </a:ext>
            </a:extLst>
          </p:cNvPr>
          <p:cNvGrpSpPr/>
          <p:nvPr/>
        </p:nvGrpSpPr>
        <p:grpSpPr>
          <a:xfrm>
            <a:off x="4147899" y="1733550"/>
            <a:ext cx="4538901" cy="2436371"/>
            <a:chOff x="4079863" y="1733550"/>
            <a:chExt cx="4538901" cy="2436371"/>
          </a:xfrm>
        </p:grpSpPr>
        <p:pic>
          <p:nvPicPr>
            <p:cNvPr id="13" name="Picture 12" descr="A picture containing text, vector graphics&#10;&#10;Description automatically generated">
              <a:extLst>
                <a:ext uri="{FF2B5EF4-FFF2-40B4-BE49-F238E27FC236}">
                  <a16:creationId xmlns:a16="http://schemas.microsoft.com/office/drawing/2014/main" id="{F55498B2-8DBC-1D43-B171-C65C5FCFB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263" y="1988198"/>
              <a:ext cx="3720501" cy="2181723"/>
            </a:xfrm>
            <a:prstGeom prst="rect">
              <a:avLst/>
            </a:prstGeom>
          </p:spPr>
        </p:pic>
        <p:pic>
          <p:nvPicPr>
            <p:cNvPr id="11" name="Picture 10" descr="Shape&#10;&#10;Description automatically generated">
              <a:extLst>
                <a:ext uri="{FF2B5EF4-FFF2-40B4-BE49-F238E27FC236}">
                  <a16:creationId xmlns:a16="http://schemas.microsoft.com/office/drawing/2014/main" id="{8DEA4585-FAD8-DA43-AD15-C731DE4BD8A2}"/>
                </a:ext>
              </a:extLst>
            </p:cNvPr>
            <p:cNvPicPr>
              <a:picLocks noChangeAspect="1"/>
            </p:cNvPicPr>
            <p:nvPr/>
          </p:nvPicPr>
          <p:blipFill rotWithShape="1">
            <a:blip r:embed="rId4">
              <a:extLst>
                <a:ext uri="{28A0092B-C50C-407E-A947-70E740481C1C}">
                  <a14:useLocalDpi xmlns:a14="http://schemas.microsoft.com/office/drawing/2010/main" val="0"/>
                </a:ext>
              </a:extLst>
            </a:blip>
            <a:srcRect t="22460"/>
            <a:stretch/>
          </p:blipFill>
          <p:spPr>
            <a:xfrm>
              <a:off x="4079863" y="3105150"/>
              <a:ext cx="2244738" cy="1064771"/>
            </a:xfrm>
            <a:prstGeom prst="rect">
              <a:avLst/>
            </a:prstGeom>
          </p:spPr>
        </p:pic>
        <p:pic>
          <p:nvPicPr>
            <p:cNvPr id="16" name="Picture 15" descr="Icon&#10;&#10;Description automatically generated">
              <a:extLst>
                <a:ext uri="{FF2B5EF4-FFF2-40B4-BE49-F238E27FC236}">
                  <a16:creationId xmlns:a16="http://schemas.microsoft.com/office/drawing/2014/main" id="{25D18A23-076A-744B-BE10-A0769C2AF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623" y="1733550"/>
              <a:ext cx="1636802" cy="1249467"/>
            </a:xfrm>
            <a:prstGeom prst="rect">
              <a:avLst/>
            </a:prstGeom>
          </p:spPr>
        </p:pic>
      </p:grpSp>
      <p:sp>
        <p:nvSpPr>
          <p:cNvPr id="5" name="Slide Number Placeholder 4">
            <a:extLst>
              <a:ext uri="{FF2B5EF4-FFF2-40B4-BE49-F238E27FC236}">
                <a16:creationId xmlns:a16="http://schemas.microsoft.com/office/drawing/2014/main" id="{AA02C20E-66FE-EB48-8703-E120A0BF34BE}"/>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3</a:t>
            </a:fld>
            <a:endParaRPr lang="en-US"/>
          </a:p>
        </p:txBody>
      </p:sp>
    </p:spTree>
    <p:extLst>
      <p:ext uri="{BB962C8B-B14F-4D97-AF65-F5344CB8AC3E}">
        <p14:creationId xmlns:p14="http://schemas.microsoft.com/office/powerpoint/2010/main" val="232775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021C4-B9D9-4DBD-8D76-EBFA8EB556B2}"/>
              </a:ext>
            </a:extLst>
          </p:cNvPr>
          <p:cNvSpPr>
            <a:spLocks noGrp="1"/>
          </p:cNvSpPr>
          <p:nvPr>
            <p:ph type="title"/>
          </p:nvPr>
        </p:nvSpPr>
        <p:spPr/>
        <p:txBody>
          <a:bodyPr vert="horz" lIns="91440" tIns="45720" rIns="91440" bIns="45720" anchor="b">
            <a:normAutofit/>
          </a:bodyPr>
          <a:lstStyle/>
          <a:p>
            <a:r>
              <a:rPr lang="en-GB" dirty="0"/>
              <a:t>Problems with Existing Marketplaces</a:t>
            </a:r>
          </a:p>
        </p:txBody>
      </p:sp>
      <p:sp>
        <p:nvSpPr>
          <p:cNvPr id="3" name="Content Placeholder 2">
            <a:extLst>
              <a:ext uri="{FF2B5EF4-FFF2-40B4-BE49-F238E27FC236}">
                <a16:creationId xmlns:a16="http://schemas.microsoft.com/office/drawing/2014/main" id="{41E117D3-E29C-4630-A596-38B69D4B49ED}"/>
              </a:ext>
            </a:extLst>
          </p:cNvPr>
          <p:cNvSpPr>
            <a:spLocks noGrp="1"/>
          </p:cNvSpPr>
          <p:nvPr>
            <p:ph sz="quarter" idx="13"/>
          </p:nvPr>
        </p:nvSpPr>
        <p:spPr/>
        <p:txBody>
          <a:bodyPr vert="horz" lIns="91440" tIns="45720" rIns="91440" bIns="45720" anchor="t">
            <a:normAutofit/>
          </a:bodyPr>
          <a:lstStyle/>
          <a:p>
            <a:pPr marL="0" indent="0">
              <a:buNone/>
            </a:pPr>
            <a:endParaRPr lang="en-GB" sz="3600" dirty="0"/>
          </a:p>
          <a:p>
            <a:r>
              <a:rPr lang="en-GB" dirty="0">
                <a:ea typeface="+mn-lt"/>
                <a:cs typeface="+mn-lt"/>
              </a:rPr>
              <a:t>Long &amp; Draining Negotiations</a:t>
            </a:r>
            <a:endParaRPr lang="en-GB" dirty="0"/>
          </a:p>
          <a:p>
            <a:r>
              <a:rPr lang="en-GB">
                <a:ea typeface="+mn-lt"/>
                <a:cs typeface="+mn-lt"/>
              </a:rPr>
              <a:t>High</a:t>
            </a:r>
            <a:r>
              <a:rPr lang="en-GB" dirty="0"/>
              <a:t> </a:t>
            </a:r>
            <a:r>
              <a:rPr lang="en-US" dirty="0">
                <a:latin typeface="TW Cen MT"/>
              </a:rPr>
              <a:t>Predator-Prey Behavior</a:t>
            </a:r>
            <a:endParaRPr lang="en-US"/>
          </a:p>
          <a:p>
            <a:r>
              <a:rPr lang="en-GB">
                <a:ea typeface="+mn-lt"/>
                <a:cs typeface="+mn-lt"/>
              </a:rPr>
              <a:t>High Information Asymmetry</a:t>
            </a:r>
            <a:endParaRPr lang="en-GB" dirty="0"/>
          </a:p>
          <a:p>
            <a:endParaRPr lang="en-GB"/>
          </a:p>
        </p:txBody>
      </p:sp>
      <p:sp>
        <p:nvSpPr>
          <p:cNvPr id="6" name="Slide Number Placeholder 5">
            <a:extLst>
              <a:ext uri="{FF2B5EF4-FFF2-40B4-BE49-F238E27FC236}">
                <a16:creationId xmlns:a16="http://schemas.microsoft.com/office/drawing/2014/main" id="{4A16124D-D120-C14E-9D35-199A6EC46EE5}"/>
              </a:ext>
            </a:extLst>
          </p:cNvPr>
          <p:cNvSpPr>
            <a:spLocks noGrp="1"/>
          </p:cNvSpPr>
          <p:nvPr>
            <p:ph type="sldNum" sz="quarter" idx="12"/>
          </p:nvPr>
        </p:nvSpPr>
        <p:spPr/>
        <p:txBody>
          <a:bodyPr>
            <a:normAutofit fontScale="47500" lnSpcReduction="20000"/>
          </a:bodyPr>
          <a:lstStyle/>
          <a:p>
            <a:pPr algn="ctr"/>
            <a:fld id="{8F82E0A0-C266-4798-8C8F-B9F91E9DA37E}" type="slidenum">
              <a:rPr lang="en-US" sz="1400" b="1" smtClean="0">
                <a:solidFill>
                  <a:srgbClr val="FFFFFF"/>
                </a:solidFill>
              </a:rPr>
              <a:pPr algn="ctr"/>
              <a:t>4</a:t>
            </a:fld>
            <a:endParaRPr lang="en-US"/>
          </a:p>
        </p:txBody>
      </p:sp>
    </p:spTree>
    <p:extLst>
      <p:ext uri="{BB962C8B-B14F-4D97-AF65-F5344CB8AC3E}">
        <p14:creationId xmlns:p14="http://schemas.microsoft.com/office/powerpoint/2010/main" val="2186090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021C4-B9D9-4DBD-8D76-EBFA8EB556B2}"/>
              </a:ext>
            </a:extLst>
          </p:cNvPr>
          <p:cNvSpPr>
            <a:spLocks noGrp="1"/>
          </p:cNvSpPr>
          <p:nvPr>
            <p:ph type="title"/>
          </p:nvPr>
        </p:nvSpPr>
        <p:spPr/>
        <p:txBody>
          <a:bodyPr vert="horz" lIns="91440" tIns="45720" rIns="91440" bIns="45720" anchor="b">
            <a:normAutofit/>
          </a:bodyPr>
          <a:lstStyle/>
          <a:p>
            <a:r>
              <a:rPr lang="en-GB" dirty="0"/>
              <a:t>Goal</a:t>
            </a:r>
          </a:p>
        </p:txBody>
      </p:sp>
      <p:sp>
        <p:nvSpPr>
          <p:cNvPr id="3" name="Content Placeholder 2">
            <a:extLst>
              <a:ext uri="{FF2B5EF4-FFF2-40B4-BE49-F238E27FC236}">
                <a16:creationId xmlns:a16="http://schemas.microsoft.com/office/drawing/2014/main" id="{41E117D3-E29C-4630-A596-38B69D4B49ED}"/>
              </a:ext>
            </a:extLst>
          </p:cNvPr>
          <p:cNvSpPr>
            <a:spLocks noGrp="1"/>
          </p:cNvSpPr>
          <p:nvPr>
            <p:ph sz="quarter" idx="13"/>
          </p:nvPr>
        </p:nvSpPr>
        <p:spPr>
          <a:xfrm>
            <a:off x="609600" y="1352550"/>
            <a:ext cx="7924800" cy="3276600"/>
          </a:xfrm>
        </p:spPr>
        <p:txBody>
          <a:bodyPr vert="horz" lIns="91440" tIns="45720" rIns="91440" bIns="45720" anchor="t">
            <a:normAutofit/>
          </a:bodyPr>
          <a:lstStyle/>
          <a:p>
            <a:pPr marL="0" indent="0">
              <a:buNone/>
            </a:pPr>
            <a:endParaRPr lang="en-GB" sz="2800" dirty="0"/>
          </a:p>
          <a:p>
            <a:pPr marL="0" indent="0">
              <a:buNone/>
            </a:pPr>
            <a:r>
              <a:rPr lang="en-GB" sz="2800" dirty="0"/>
              <a:t>The goal of this project is to conduct a literature review of advanced CS concepts like Multi-Agent Systems, Multi-Agent Re-enforcement Learning and Game Theory that can help us overcome the challenges, in the existing marketplaces, by introducing a novel methodology.</a:t>
            </a:r>
            <a:endParaRPr lang="en-GB" dirty="0"/>
          </a:p>
        </p:txBody>
      </p:sp>
      <p:sp>
        <p:nvSpPr>
          <p:cNvPr id="6" name="Slide Number Placeholder 5">
            <a:extLst>
              <a:ext uri="{FF2B5EF4-FFF2-40B4-BE49-F238E27FC236}">
                <a16:creationId xmlns:a16="http://schemas.microsoft.com/office/drawing/2014/main" id="{31E4E3AD-B8E2-2444-AA72-13E90B351018}"/>
              </a:ext>
            </a:extLst>
          </p:cNvPr>
          <p:cNvSpPr>
            <a:spLocks noGrp="1"/>
          </p:cNvSpPr>
          <p:nvPr>
            <p:ph type="sldNum" sz="quarter" idx="12"/>
          </p:nvPr>
        </p:nvSpPr>
        <p:spPr/>
        <p:txBody>
          <a:bodyPr>
            <a:normAutofit fontScale="47500" lnSpcReduction="20000"/>
          </a:bodyPr>
          <a:lstStyle/>
          <a:p>
            <a:pPr algn="ctr"/>
            <a:fld id="{8F82E0A0-C266-4798-8C8F-B9F91E9DA37E}" type="slidenum">
              <a:rPr lang="en-US" sz="1400" b="1" smtClean="0">
                <a:solidFill>
                  <a:srgbClr val="FFFFFF"/>
                </a:solidFill>
              </a:rPr>
              <a:pPr algn="ctr"/>
              <a:t>5</a:t>
            </a:fld>
            <a:endParaRPr lang="en-US"/>
          </a:p>
        </p:txBody>
      </p:sp>
    </p:spTree>
    <p:extLst>
      <p:ext uri="{BB962C8B-B14F-4D97-AF65-F5344CB8AC3E}">
        <p14:creationId xmlns:p14="http://schemas.microsoft.com/office/powerpoint/2010/main" val="259186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fontScale="90000"/>
          </a:bodyPr>
          <a:lstStyle/>
          <a:p>
            <a:r>
              <a:rPr lang="en-US" dirty="0"/>
              <a:t>Our Vision for the Ultimate Marketplace</a:t>
            </a:r>
          </a:p>
        </p:txBody>
      </p:sp>
      <p:sp>
        <p:nvSpPr>
          <p:cNvPr id="6" name="Rectangle 5"/>
          <p:cNvSpPr>
            <a:spLocks noGrp="1"/>
          </p:cNvSpPr>
          <p:nvPr>
            <p:ph sz="quarter" idx="13"/>
          </p:nvPr>
        </p:nvSpPr>
        <p:spPr>
          <a:xfrm>
            <a:off x="609600" y="1428751"/>
            <a:ext cx="7844286" cy="3352799"/>
          </a:xfrm>
        </p:spPr>
        <p:txBody>
          <a:bodyPr vert="horz" lIns="91440" tIns="45720" rIns="91440" bIns="45720" anchor="t">
            <a:normAutofit/>
          </a:bodyPr>
          <a:lstStyle/>
          <a:p>
            <a:pPr marL="0" indent="0">
              <a:buNone/>
            </a:pPr>
            <a:r>
              <a:rPr lang="en-US" altLang="x-none" dirty="0"/>
              <a:t>Marketplace Characteristics:</a:t>
            </a:r>
          </a:p>
          <a:p>
            <a:pPr marL="274320" lvl="1"/>
            <a:r>
              <a:rPr lang="en-US" altLang="x-none" sz="2400" dirty="0"/>
              <a:t>Classification: Using Image Processing techniques</a:t>
            </a:r>
          </a:p>
          <a:p>
            <a:pPr marL="274320" lvl="1"/>
            <a:r>
              <a:rPr lang="en-US" altLang="x-none" sz="2400" dirty="0"/>
              <a:t>Pricing: Helping users price their items fairly</a:t>
            </a:r>
          </a:p>
          <a:p>
            <a:pPr marL="274320" lvl="1"/>
            <a:r>
              <a:rPr lang="en-US" altLang="x-none" sz="2400" dirty="0"/>
              <a:t>Time estimation: providing seller with time frame for sale</a:t>
            </a:r>
          </a:p>
          <a:p>
            <a:pPr marL="274320" lvl="1"/>
            <a:r>
              <a:rPr lang="en-US" altLang="x-none" sz="2400" dirty="0"/>
              <a:t>Matching: buyers and sellers based on how they fit</a:t>
            </a:r>
          </a:p>
          <a:p>
            <a:pPr marL="274320" lvl="1"/>
            <a:r>
              <a:rPr lang="en-US" altLang="x-none" sz="2400" dirty="0"/>
              <a:t>Rewards: Reinforcing good behavior, through rewards (less commissions) and better ranking (more exposure)</a:t>
            </a:r>
          </a:p>
          <a:p>
            <a:pPr marL="274320" lvl="1"/>
            <a:endParaRPr lang="en-US" dirty="0"/>
          </a:p>
          <a:p>
            <a:pPr marL="274320" lvl="1"/>
            <a:endParaRPr lang="en-US" dirty="0"/>
          </a:p>
        </p:txBody>
      </p:sp>
      <p:sp>
        <p:nvSpPr>
          <p:cNvPr id="4" name="Slide Number Placeholder 3">
            <a:extLst>
              <a:ext uri="{FF2B5EF4-FFF2-40B4-BE49-F238E27FC236}">
                <a16:creationId xmlns:a16="http://schemas.microsoft.com/office/drawing/2014/main" id="{B4DEF428-0FE6-BB49-A652-27690A2904E6}"/>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6</a:t>
            </a:fld>
            <a:endParaRPr lang="en-US"/>
          </a:p>
        </p:txBody>
      </p:sp>
    </p:spTree>
    <p:extLst>
      <p:ext uri="{BB962C8B-B14F-4D97-AF65-F5344CB8AC3E}">
        <p14:creationId xmlns:p14="http://schemas.microsoft.com/office/powerpoint/2010/main" val="1251523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vert="horz" lIns="91440" tIns="45720" rIns="91440" bIns="45720" anchor="b">
            <a:normAutofit/>
          </a:bodyPr>
          <a:lstStyle/>
          <a:p>
            <a:r>
              <a:rPr lang="en-US" dirty="0"/>
              <a:t> Marketplace Design &amp; AI/ML</a:t>
            </a:r>
          </a:p>
        </p:txBody>
      </p:sp>
      <p:sp>
        <p:nvSpPr>
          <p:cNvPr id="6" name="Rectangle 5"/>
          <p:cNvSpPr>
            <a:spLocks noGrp="1"/>
          </p:cNvSpPr>
          <p:nvPr>
            <p:ph sz="quarter" idx="13"/>
          </p:nvPr>
        </p:nvSpPr>
        <p:spPr>
          <a:xfrm>
            <a:off x="609600" y="1428751"/>
            <a:ext cx="7844286" cy="3352799"/>
          </a:xfrm>
        </p:spPr>
        <p:txBody>
          <a:bodyPr vert="horz" lIns="91440" tIns="45720" rIns="91440" bIns="45720" anchor="t">
            <a:normAutofit lnSpcReduction="10000"/>
          </a:bodyPr>
          <a:lstStyle/>
          <a:p>
            <a:pPr marL="0" indent="0">
              <a:buNone/>
            </a:pPr>
            <a:r>
              <a:rPr lang="en-US" altLang="x-none" dirty="0"/>
              <a:t>Areas that AI/ML can help in </a:t>
            </a:r>
          </a:p>
          <a:p>
            <a:pPr marL="274320" lvl="1"/>
            <a:r>
              <a:rPr lang="en-US" altLang="x-none" sz="2400" b="1" dirty="0"/>
              <a:t>Identifying Patterns: </a:t>
            </a:r>
            <a:r>
              <a:rPr lang="en-US" altLang="x-none" sz="2400" dirty="0"/>
              <a:t>Helps create better experiences.</a:t>
            </a:r>
          </a:p>
          <a:p>
            <a:pPr marL="274320" lvl="1"/>
            <a:r>
              <a:rPr lang="en-US" altLang="x-none" sz="2400" b="1" dirty="0"/>
              <a:t>Increasing Efficiency</a:t>
            </a:r>
            <a:r>
              <a:rPr lang="en-US" altLang="x-none" sz="2400" dirty="0"/>
              <a:t>: Helps users waste less time.</a:t>
            </a:r>
          </a:p>
          <a:p>
            <a:pPr marL="274320" lvl="1"/>
            <a:r>
              <a:rPr lang="en-US" altLang="x-none" sz="2400" b="1" dirty="0"/>
              <a:t>Better Forecasting</a:t>
            </a:r>
            <a:r>
              <a:rPr lang="en-US" altLang="x-none" sz="2400" dirty="0"/>
              <a:t>: Helps users prepare better future.</a:t>
            </a:r>
            <a:endParaRPr lang="en-US" sz="2400" dirty="0"/>
          </a:p>
          <a:p>
            <a:pPr marL="274320" lvl="1"/>
            <a:r>
              <a:rPr lang="en-US" altLang="x-none" sz="2400" b="1" dirty="0"/>
              <a:t>Anticipate Demand</a:t>
            </a:r>
            <a:r>
              <a:rPr lang="en-US" altLang="x-none" sz="2400" dirty="0"/>
              <a:t>: Decreases missed opportunities. </a:t>
            </a:r>
          </a:p>
          <a:p>
            <a:pPr marL="274320" lvl="1"/>
            <a:r>
              <a:rPr lang="en-US" altLang="x-none" sz="2400" b="1" dirty="0"/>
              <a:t>Better Matching</a:t>
            </a:r>
            <a:r>
              <a:rPr lang="en-US" altLang="x-none" sz="2400" dirty="0"/>
              <a:t>: Facilitates smoother transactions/sales.</a:t>
            </a:r>
          </a:p>
          <a:p>
            <a:pPr marL="274320" lvl="1"/>
            <a:r>
              <a:rPr lang="en-US" altLang="x-none" sz="2400" b="1" dirty="0"/>
              <a:t>More Automation</a:t>
            </a:r>
            <a:r>
              <a:rPr lang="en-US" altLang="x-none" sz="2400" dirty="0"/>
              <a:t>: Reduces effort in transactions, especially for highly active users.</a:t>
            </a:r>
          </a:p>
          <a:p>
            <a:pPr marL="274320" lvl="1"/>
            <a:endParaRPr lang="en-US" dirty="0"/>
          </a:p>
          <a:p>
            <a:pPr marL="274320" lvl="1"/>
            <a:endParaRPr lang="en-US" dirty="0"/>
          </a:p>
        </p:txBody>
      </p:sp>
      <p:sp>
        <p:nvSpPr>
          <p:cNvPr id="4" name="Slide Number Placeholder 3">
            <a:extLst>
              <a:ext uri="{FF2B5EF4-FFF2-40B4-BE49-F238E27FC236}">
                <a16:creationId xmlns:a16="http://schemas.microsoft.com/office/drawing/2014/main" id="{DBB48336-F5B2-C04E-8B41-EBFF1E843818}"/>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7</a:t>
            </a:fld>
            <a:endParaRPr lang="en-US"/>
          </a:p>
        </p:txBody>
      </p:sp>
    </p:spTree>
    <p:extLst>
      <p:ext uri="{BB962C8B-B14F-4D97-AF65-F5344CB8AC3E}">
        <p14:creationId xmlns:p14="http://schemas.microsoft.com/office/powerpoint/2010/main" val="16420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458C-CBA0-4F3F-8B3A-6BF773EB1D2F}"/>
              </a:ext>
            </a:extLst>
          </p:cNvPr>
          <p:cNvSpPr>
            <a:spLocks noGrp="1"/>
          </p:cNvSpPr>
          <p:nvPr>
            <p:ph type="title"/>
          </p:nvPr>
        </p:nvSpPr>
        <p:spPr/>
        <p:txBody>
          <a:bodyPr vert="horz" lIns="91440" tIns="45720" rIns="91440" bIns="45720" anchor="b">
            <a:normAutofit/>
          </a:bodyPr>
          <a:lstStyle/>
          <a:p>
            <a:r>
              <a:rPr lang="en-GB"/>
              <a:t>Possible </a:t>
            </a:r>
            <a:r>
              <a:rPr lang="en-GB" dirty="0"/>
              <a:t>Design</a:t>
            </a:r>
            <a:r>
              <a:rPr lang="en-GB"/>
              <a:t> Solutions</a:t>
            </a:r>
          </a:p>
        </p:txBody>
      </p:sp>
      <p:sp>
        <p:nvSpPr>
          <p:cNvPr id="3" name="Content Placeholder 2">
            <a:extLst>
              <a:ext uri="{FF2B5EF4-FFF2-40B4-BE49-F238E27FC236}">
                <a16:creationId xmlns:a16="http://schemas.microsoft.com/office/drawing/2014/main" id="{5FCED547-CB58-4424-AE47-6DC370310C84}"/>
              </a:ext>
            </a:extLst>
          </p:cNvPr>
          <p:cNvSpPr>
            <a:spLocks noGrp="1"/>
          </p:cNvSpPr>
          <p:nvPr>
            <p:ph sz="quarter" idx="13"/>
          </p:nvPr>
        </p:nvSpPr>
        <p:spPr>
          <a:xfrm>
            <a:off x="609600" y="1352551"/>
            <a:ext cx="8184193" cy="3268624"/>
          </a:xfrm>
        </p:spPr>
        <p:txBody>
          <a:bodyPr vert="horz" lIns="91440" tIns="45720" rIns="91440" bIns="45720" anchor="t">
            <a:normAutofit/>
          </a:bodyPr>
          <a:lstStyle/>
          <a:p>
            <a:pPr marL="0" indent="0">
              <a:buNone/>
            </a:pPr>
            <a:endParaRPr lang="en-GB" sz="2400" dirty="0"/>
          </a:p>
          <a:p>
            <a:r>
              <a:rPr lang="en-GB" sz="2400" dirty="0">
                <a:ea typeface="+mn-lt"/>
                <a:cs typeface="+mn-lt"/>
              </a:rPr>
              <a:t>Game Theory</a:t>
            </a:r>
            <a:endParaRPr lang="en-GB" sz="2400" dirty="0"/>
          </a:p>
          <a:p>
            <a:r>
              <a:rPr lang="en-GB" sz="2400"/>
              <a:t>Multi Agent Systems</a:t>
            </a:r>
            <a:endParaRPr lang="en-GB"/>
          </a:p>
          <a:p>
            <a:r>
              <a:rPr lang="en-GB" sz="2400" dirty="0"/>
              <a:t>Re-Enforcement Learning </a:t>
            </a:r>
            <a:endParaRPr lang="en-GB" dirty="0"/>
          </a:p>
          <a:p>
            <a:r>
              <a:rPr lang="en-GB" sz="2400"/>
              <a:t>Q learning</a:t>
            </a:r>
            <a:endParaRPr lang="en-GB" sz="2400" dirty="0"/>
          </a:p>
          <a:p>
            <a:endParaRPr lang="en-GB" sz="2400" dirty="0"/>
          </a:p>
          <a:p>
            <a:endParaRPr lang="en-GB" dirty="0"/>
          </a:p>
          <a:p>
            <a:endParaRPr lang="en-GB"/>
          </a:p>
        </p:txBody>
      </p:sp>
      <p:sp>
        <p:nvSpPr>
          <p:cNvPr id="6" name="Slide Number Placeholder 5">
            <a:extLst>
              <a:ext uri="{FF2B5EF4-FFF2-40B4-BE49-F238E27FC236}">
                <a16:creationId xmlns:a16="http://schemas.microsoft.com/office/drawing/2014/main" id="{D4714473-FB34-AF42-B4CF-53AB640E8FCF}"/>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8</a:t>
            </a:fld>
            <a:endParaRPr lang="en-US"/>
          </a:p>
        </p:txBody>
      </p:sp>
    </p:spTree>
    <p:extLst>
      <p:ext uri="{BB962C8B-B14F-4D97-AF65-F5344CB8AC3E}">
        <p14:creationId xmlns:p14="http://schemas.microsoft.com/office/powerpoint/2010/main" val="416546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Game Theory </a:t>
            </a:r>
          </a:p>
        </p:txBody>
      </p:sp>
      <p:sp>
        <p:nvSpPr>
          <p:cNvPr id="3" name="Rectangle 2"/>
          <p:cNvSpPr>
            <a:spLocks noGrp="1"/>
          </p:cNvSpPr>
          <p:nvPr>
            <p:ph sz="quarter" idx="13"/>
          </p:nvPr>
        </p:nvSpPr>
        <p:spPr>
          <a:xfrm>
            <a:off x="609601" y="1200150"/>
            <a:ext cx="3810000" cy="3200400"/>
          </a:xfrm>
        </p:spPr>
        <p:txBody>
          <a:bodyPr anchor="ctr"/>
          <a:lstStyle/>
          <a:p>
            <a:pPr marL="274320" lvl="1"/>
            <a:endParaRPr lang="en-US" altLang="x-none" sz="2400" dirty="0"/>
          </a:p>
          <a:p>
            <a:pPr marL="274320" lvl="1"/>
            <a:r>
              <a:rPr lang="en-US" altLang="x-none" sz="2400" dirty="0"/>
              <a:t>Game theory studies strategic interaction among ration decision makers </a:t>
            </a:r>
          </a:p>
          <a:p>
            <a:pPr marL="274320" lvl="1"/>
            <a:endParaRPr lang="en-US" sz="2000" dirty="0"/>
          </a:p>
          <a:p>
            <a:pPr marL="274320" lvl="1"/>
            <a:r>
              <a:rPr lang="en-US" sz="2400" dirty="0"/>
              <a:t>Game theory is heavily involved in the the context of reinforcement learning </a:t>
            </a:r>
          </a:p>
        </p:txBody>
      </p:sp>
      <p:pic>
        <p:nvPicPr>
          <p:cNvPr id="8" name="Picture 7" descr="A picture containing text, vector graphics&#10;&#10;Description automatically generated">
            <a:extLst>
              <a:ext uri="{FF2B5EF4-FFF2-40B4-BE49-F238E27FC236}">
                <a16:creationId xmlns:a16="http://schemas.microsoft.com/office/drawing/2014/main" id="{830B58D2-1FF0-E44D-B59A-6DEBEBF24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108" y="1537071"/>
            <a:ext cx="2179435" cy="1547400"/>
          </a:xfrm>
          <a:prstGeom prst="rect">
            <a:avLst/>
          </a:prstGeom>
        </p:spPr>
      </p:pic>
      <p:pic>
        <p:nvPicPr>
          <p:cNvPr id="10" name="Picture 9" descr="Shape&#10;&#10;Description automatically generated">
            <a:extLst>
              <a:ext uri="{FF2B5EF4-FFF2-40B4-BE49-F238E27FC236}">
                <a16:creationId xmlns:a16="http://schemas.microsoft.com/office/drawing/2014/main" id="{136F81AB-68CA-2541-8260-6F124CF0F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543" y="3084471"/>
            <a:ext cx="1839057" cy="1547400"/>
          </a:xfrm>
          <a:prstGeom prst="rect">
            <a:avLst/>
          </a:prstGeom>
        </p:spPr>
      </p:pic>
      <p:sp>
        <p:nvSpPr>
          <p:cNvPr id="5" name="Slide Number Placeholder 4">
            <a:extLst>
              <a:ext uri="{FF2B5EF4-FFF2-40B4-BE49-F238E27FC236}">
                <a16:creationId xmlns:a16="http://schemas.microsoft.com/office/drawing/2014/main" id="{47430CC3-7E55-EE44-AD57-61E682972930}"/>
              </a:ext>
            </a:extLst>
          </p:cNvPr>
          <p:cNvSpPr>
            <a:spLocks noGrp="1"/>
          </p:cNvSpPr>
          <p:nvPr>
            <p:ph type="sldNum" sz="quarter" idx="16"/>
          </p:nvPr>
        </p:nvSpPr>
        <p:spPr/>
        <p:txBody>
          <a:bodyPr>
            <a:normAutofit fontScale="47500" lnSpcReduction="20000"/>
          </a:bodyPr>
          <a:lstStyle/>
          <a:p>
            <a:pPr algn="ctr"/>
            <a:fld id="{8F82E0A0-C266-4798-8C8F-B9F91E9DA37E}" type="slidenum">
              <a:rPr lang="en-US" sz="1400" b="1" smtClean="0">
                <a:solidFill>
                  <a:srgbClr val="FFFFFF"/>
                </a:solidFill>
              </a:rPr>
              <a:pPr algn="ctr"/>
              <a:t>9</a:t>
            </a:fld>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 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Widescreen Presentation.potx</Template>
  <TotalTime>0</TotalTime>
  <Words>2212</Words>
  <Application>Microsoft Office PowerPoint</Application>
  <PresentationFormat>On-screen Show (16:9)</PresentationFormat>
  <Paragraphs>383</Paragraphs>
  <Slides>29</Slides>
  <Notes>21</Notes>
  <HiddenSlides>3</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Widescreen Presentation</vt:lpstr>
      <vt:lpstr>USING Multi Agent Re-enforcement Learning &amp; Game Theory to combat asymmetrical transactions online</vt:lpstr>
      <vt:lpstr>What we would be covering</vt:lpstr>
      <vt:lpstr>Focusing on Market Places (Motivation) </vt:lpstr>
      <vt:lpstr>Problems with Existing Marketplaces</vt:lpstr>
      <vt:lpstr>Goal</vt:lpstr>
      <vt:lpstr>Our Vision for the Ultimate Marketplace</vt:lpstr>
      <vt:lpstr> Marketplace Design &amp; AI/ML</vt:lpstr>
      <vt:lpstr>Possible Design Solutions</vt:lpstr>
      <vt:lpstr>Game Theory </vt:lpstr>
      <vt:lpstr>Types of Games </vt:lpstr>
      <vt:lpstr>Example of Cooperative Game</vt:lpstr>
      <vt:lpstr>Example of Competitive Game(Nash Equilibrium)</vt:lpstr>
      <vt:lpstr>Agency</vt:lpstr>
      <vt:lpstr>Single-Agents / Multi-Agents</vt:lpstr>
      <vt:lpstr>Types of Agents</vt:lpstr>
      <vt:lpstr>Multi Agent Systems Types</vt:lpstr>
      <vt:lpstr>Multi Agent Systems Examples</vt:lpstr>
      <vt:lpstr>Marketplace Goals MAS Characteristics</vt:lpstr>
      <vt:lpstr>Multi Agent Re-Enforcement Learning</vt:lpstr>
      <vt:lpstr>Multi Agent Re-Enforcement Learning </vt:lpstr>
      <vt:lpstr>Possible Application</vt:lpstr>
      <vt:lpstr>Reinforcement Learning in Uncertainty</vt:lpstr>
      <vt:lpstr>Consideration for Learning </vt:lpstr>
      <vt:lpstr>Q-Learning, What is it? </vt:lpstr>
      <vt:lpstr>Our Ultimate Goal</vt:lpstr>
      <vt:lpstr>PowerPoint Presentation</vt:lpstr>
      <vt:lpstr>Outline and Summary</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MARL &amp; GT to combat asymmetrical transactions online</dc:title>
  <dc:creator/>
  <cp:lastModifiedBy/>
  <cp:revision>440</cp:revision>
  <dcterms:created xsi:type="dcterms:W3CDTF">2010-04-19T20:53:40Z</dcterms:created>
  <dcterms:modified xsi:type="dcterms:W3CDTF">2021-02-25T12:33:12Z</dcterms:modified>
</cp:coreProperties>
</file>